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5" r:id="rId6"/>
    <p:sldId id="281" r:id="rId7"/>
    <p:sldId id="266" r:id="rId8"/>
    <p:sldId id="262" r:id="rId9"/>
    <p:sldId id="263" r:id="rId10"/>
    <p:sldId id="267" r:id="rId11"/>
    <p:sldId id="264" r:id="rId12"/>
    <p:sldId id="268" r:id="rId13"/>
    <p:sldId id="269" r:id="rId14"/>
    <p:sldId id="271" r:id="rId15"/>
    <p:sldId id="280" r:id="rId16"/>
    <p:sldId id="272" r:id="rId17"/>
    <p:sldId id="274" r:id="rId18"/>
    <p:sldId id="273" r:id="rId19"/>
    <p:sldId id="275" r:id="rId20"/>
    <p:sldId id="276" r:id="rId21"/>
    <p:sldId id="277" r:id="rId22"/>
    <p:sldId id="278" r:id="rId23"/>
    <p:sldId id="279"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CE9EA0-069E-492A-A639-670762BC0EBE}" type="datetimeFigureOut">
              <a:rPr lang="it-IT" smtClean="0"/>
              <a:pPr/>
              <a:t>02/05/2020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6BE2D8-8C43-4D67-88D1-69FFDC47373D}"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3B2B9A3-969D-4FA6-B089-14E1826F22A9}" type="datetime1">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ACE0788-585E-49EF-8425-C812E781793B}" type="datetime1">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86E9305-C107-46ED-9616-AEC87F0E65AD}" type="datetime1">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DF4C140-F0CE-4703-8F0F-4C7120D9908F}" type="datetime1">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04C40FA-DA83-4AC0-A808-0E6794E97F42}" type="datetime1">
              <a:rPr lang="it-IT" smtClean="0"/>
              <a:pPr/>
              <a:t>02/05/2020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8225BB7-DA4E-4862-869D-8096AFDB4EE5}" type="datetime1">
              <a:rPr lang="it-IT" smtClean="0"/>
              <a:pPr/>
              <a:t>02/05/2020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A7679EC-E947-4347-9D89-B5ECC28B2924}" type="datetime1">
              <a:rPr lang="it-IT" smtClean="0"/>
              <a:pPr/>
              <a:t>02/05/2020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20DEAFA-FAEF-4BEA-8349-7EC197BB11DC}" type="datetime1">
              <a:rPr lang="it-IT" smtClean="0"/>
              <a:pPr/>
              <a:t>02/05/2020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7B0FD25-7F42-4213-AFC4-4716EE965A12}" type="datetime1">
              <a:rPr lang="it-IT" smtClean="0"/>
              <a:pPr/>
              <a:t>02/05/2020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D36EF3-BC87-4A47-9941-238FFC43AD4C}" type="datetime1">
              <a:rPr lang="it-IT" smtClean="0"/>
              <a:pPr/>
              <a:t>02/05/2020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44ADD35-1F9D-4BF4-B54F-E7CD1EE33178}" type="datetime1">
              <a:rPr lang="it-IT" smtClean="0"/>
              <a:pPr/>
              <a:t>02/05/2020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793578E-11B8-46B1-8307-FB11D1A26F9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DB8CD-73BC-4432-A834-F79B142E6D9C}" type="datetime1">
              <a:rPr lang="it-IT" smtClean="0"/>
              <a:pPr/>
              <a:t>02/05/2020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3578E-11B8-46B1-8307-FB11D1A26F9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4797152"/>
            <a:ext cx="8640960" cy="1080120"/>
          </a:xfrm>
          <a:solidFill>
            <a:schemeClr val="tx2">
              <a:lumMod val="20000"/>
              <a:lumOff val="80000"/>
            </a:schemeClr>
          </a:solidFill>
          <a:ln w="25400">
            <a:solidFill>
              <a:schemeClr val="accent1"/>
            </a:solidFill>
          </a:ln>
        </p:spPr>
        <p:txBody>
          <a:bodyPr>
            <a:normAutofit fontScale="92500" lnSpcReduction="20000"/>
          </a:bodyPr>
          <a:lstStyle/>
          <a:p>
            <a:r>
              <a:rPr lang="it-IT" sz="2200" b="1" dirty="0">
                <a:solidFill>
                  <a:srgbClr val="FF0000"/>
                </a:solidFill>
              </a:rPr>
              <a:t>Mentre l'indice di fertilità scende, la voglia di maternità sale: un desiderio che non conosce </a:t>
            </a:r>
            <a:r>
              <a:rPr lang="it-IT" sz="2200" b="1" dirty="0" smtClean="0">
                <a:solidFill>
                  <a:srgbClr val="FF0000"/>
                </a:solidFill>
              </a:rPr>
              <a:t> ostacoli</a:t>
            </a:r>
            <a:r>
              <a:rPr lang="it-IT" sz="2200" b="1" dirty="0">
                <a:solidFill>
                  <a:srgbClr val="FF0000"/>
                </a:solidFill>
              </a:rPr>
              <a:t>, né biologici né anagrafici. E una donna, quando desidera davvero un figlio, fa di tutto per averlo, a volte caparbiamente anche se il suo corpo si rifiuta, se non ha un uomo, se l'età avanza.</a:t>
            </a:r>
          </a:p>
          <a:p>
            <a:endParaRPr lang="it-IT" dirty="0"/>
          </a:p>
        </p:txBody>
      </p:sp>
      <p:sp>
        <p:nvSpPr>
          <p:cNvPr id="4" name="CasellaDiTesto 3"/>
          <p:cNvSpPr txBox="1"/>
          <p:nvPr/>
        </p:nvSpPr>
        <p:spPr>
          <a:xfrm>
            <a:off x="251520" y="5949280"/>
            <a:ext cx="8640960" cy="400110"/>
          </a:xfrm>
          <a:prstGeom prst="rect">
            <a:avLst/>
          </a:prstGeom>
          <a:noFill/>
        </p:spPr>
        <p:txBody>
          <a:bodyPr wrap="square" rtlCol="0">
            <a:spAutoFit/>
          </a:bodyPr>
          <a:lstStyle/>
          <a:p>
            <a:pPr algn="ctr"/>
            <a:r>
              <a:rPr lang="it-IT" sz="2000" b="1" dirty="0" smtClean="0"/>
              <a:t>Prof. Francesco Cannizzaro Specialista in Pedagogia, Bioetica e Sessuologia</a:t>
            </a:r>
            <a:endParaRPr lang="it-IT" sz="2000" b="1" dirty="0"/>
          </a:p>
        </p:txBody>
      </p:sp>
      <p:sp>
        <p:nvSpPr>
          <p:cNvPr id="5" name="Segnaposto data 4"/>
          <p:cNvSpPr>
            <a:spLocks noGrp="1"/>
          </p:cNvSpPr>
          <p:nvPr>
            <p:ph type="dt" sz="half" idx="10"/>
          </p:nvPr>
        </p:nvSpPr>
        <p:spPr/>
        <p:txBody>
          <a:bodyPr/>
          <a:lstStyle/>
          <a:p>
            <a:fld id="{84FF6DB6-3DE0-4F56-8401-050C763AC9E6}"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a:t>
            </a:fld>
            <a:endParaRPr lang="it-IT"/>
          </a:p>
        </p:txBody>
      </p:sp>
      <p:pic>
        <p:nvPicPr>
          <p:cNvPr id="1026" name="Picture 2" descr="C:\Users\Master\Desktop\Raccolta foto\foto PPT\Maternità\f1.jpg"/>
          <p:cNvPicPr>
            <a:picLocks noChangeAspect="1" noChangeArrowheads="1"/>
          </p:cNvPicPr>
          <p:nvPr/>
        </p:nvPicPr>
        <p:blipFill>
          <a:blip r:embed="rId2" cstate="print"/>
          <a:srcRect/>
          <a:stretch>
            <a:fillRect/>
          </a:stretch>
        </p:blipFill>
        <p:spPr bwMode="auto">
          <a:xfrm>
            <a:off x="2195736" y="1124744"/>
            <a:ext cx="4764850" cy="3312368"/>
          </a:xfrm>
          <a:prstGeom prst="rect">
            <a:avLst/>
          </a:prstGeom>
          <a:noFill/>
          <a:ln w="25400">
            <a:solidFill>
              <a:schemeClr val="accent1"/>
            </a:solid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1656184"/>
          </a:xfrm>
          <a:solidFill>
            <a:schemeClr val="tx2">
              <a:lumMod val="20000"/>
              <a:lumOff val="80000"/>
            </a:schemeClr>
          </a:solidFill>
          <a:ln w="25400">
            <a:solidFill>
              <a:schemeClr val="accent1"/>
            </a:solidFill>
          </a:ln>
        </p:spPr>
        <p:txBody>
          <a:bodyPr>
            <a:noAutofit/>
          </a:bodyPr>
          <a:lstStyle/>
          <a:p>
            <a:pPr algn="just"/>
            <a:r>
              <a:rPr lang="it-IT" sz="2000" b="1" dirty="0" smtClean="0">
                <a:solidFill>
                  <a:srgbClr val="FF0000"/>
                </a:solidFill>
              </a:rPr>
              <a:t>L’art. 1 della legge 40/2004</a:t>
            </a:r>
            <a:r>
              <a:rPr lang="it-IT" sz="2000" dirty="0" smtClean="0">
                <a:solidFill>
                  <a:schemeClr val="tx1"/>
                </a:solidFill>
              </a:rPr>
              <a:t>, afferma: “Al fine di favorire la soluzione dei problemi riproduttivi derivanti dalla sterilità o dalla infertilità umana e' consentito il ricorso alla procreazione medicalmente assistita, alle condizioni e secondo le modalità previste dalla presente legge, che </a:t>
            </a:r>
            <a:r>
              <a:rPr lang="it-IT" sz="2000" b="1" dirty="0" smtClean="0">
                <a:solidFill>
                  <a:schemeClr val="tx1"/>
                </a:solidFill>
              </a:rPr>
              <a:t>assicura i diritti di tutti i soggetti coinvolti, compreso il concepito. </a:t>
            </a:r>
            <a:endParaRPr lang="it-IT" sz="2000" b="1" dirty="0">
              <a:solidFill>
                <a:schemeClr val="tx1"/>
              </a:solidFill>
            </a:endParaRPr>
          </a:p>
        </p:txBody>
      </p:sp>
      <p:sp>
        <p:nvSpPr>
          <p:cNvPr id="5" name="Segnaposto data 4"/>
          <p:cNvSpPr>
            <a:spLocks noGrp="1"/>
          </p:cNvSpPr>
          <p:nvPr>
            <p:ph type="dt" sz="half" idx="10"/>
          </p:nvPr>
        </p:nvSpPr>
        <p:spPr/>
        <p:txBody>
          <a:bodyPr/>
          <a:lstStyle/>
          <a:p>
            <a:fld id="{626B5BAA-5A07-4D44-9C72-41892244AD26}"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10</a:t>
            </a:fld>
            <a:endParaRPr lang="it-IT"/>
          </a:p>
        </p:txBody>
      </p:sp>
      <p:sp>
        <p:nvSpPr>
          <p:cNvPr id="9" name="CasellaDiTesto 8"/>
          <p:cNvSpPr txBox="1"/>
          <p:nvPr/>
        </p:nvSpPr>
        <p:spPr>
          <a:xfrm>
            <a:off x="251520" y="980728"/>
            <a:ext cx="8640960" cy="830997"/>
          </a:xfrm>
          <a:prstGeom prst="rect">
            <a:avLst/>
          </a:prstGeom>
          <a:noFill/>
        </p:spPr>
        <p:txBody>
          <a:bodyPr wrap="square" rtlCol="0">
            <a:spAutoFit/>
          </a:bodyPr>
          <a:lstStyle/>
          <a:p>
            <a:pPr algn="ctr"/>
            <a:r>
              <a:rPr lang="it-IT" sz="2400" b="1" dirty="0" smtClean="0">
                <a:solidFill>
                  <a:srgbClr val="0070C0"/>
                </a:solidFill>
              </a:rPr>
              <a:t>I diritti dell’embrione previsti dalla legge 40/2004</a:t>
            </a:r>
          </a:p>
          <a:p>
            <a:r>
              <a:rPr lang="it-IT" sz="2400" dirty="0" smtClean="0"/>
              <a:t> </a:t>
            </a:r>
            <a:endParaRPr lang="it-IT" sz="2400" dirty="0">
              <a:solidFill>
                <a:srgbClr val="0070C0"/>
              </a:solidFill>
            </a:endParaRPr>
          </a:p>
        </p:txBody>
      </p:sp>
      <p:pic>
        <p:nvPicPr>
          <p:cNvPr id="7170" name="Picture 2" descr="C:\Users\Master\Desktop\Raccolta foto\foto PPT\Maternità\f13.jpg"/>
          <p:cNvPicPr>
            <a:picLocks noChangeAspect="1" noChangeArrowheads="1"/>
          </p:cNvPicPr>
          <p:nvPr/>
        </p:nvPicPr>
        <p:blipFill>
          <a:blip r:embed="rId2" cstate="print"/>
          <a:srcRect/>
          <a:stretch>
            <a:fillRect/>
          </a:stretch>
        </p:blipFill>
        <p:spPr bwMode="auto">
          <a:xfrm>
            <a:off x="2195736" y="3356992"/>
            <a:ext cx="4860741" cy="309634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Effect transition="in" filter="wheel(4)">
                                      <p:cBhvr>
                                        <p:cTn id="14" dur="2000"/>
                                        <p:tgtEl>
                                          <p:spTgt spid="717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Effect transition="in" filter="fade">
                                      <p:cBhvr>
                                        <p:cTn id="19" dur="1000"/>
                                        <p:tgtEl>
                                          <p:spTgt spid="3">
                                            <p:bg/>
                                          </p:spTgt>
                                        </p:tgtEl>
                                      </p:cBhvr>
                                    </p:animEffect>
                                    <p:anim calcmode="lin" valueType="num">
                                      <p:cBhvr>
                                        <p:cTn id="20" dur="1000" fill="hold"/>
                                        <p:tgtEl>
                                          <p:spTgt spid="3">
                                            <p:bg/>
                                          </p:spTgt>
                                        </p:tgtEl>
                                        <p:attrNameLst>
                                          <p:attrName>ppt_x</p:attrName>
                                        </p:attrNameLst>
                                      </p:cBhvr>
                                      <p:tavLst>
                                        <p:tav tm="0">
                                          <p:val>
                                            <p:strVal val="#ppt_x"/>
                                          </p:val>
                                        </p:tav>
                                        <p:tav tm="100000">
                                          <p:val>
                                            <p:strVal val="#ppt_x"/>
                                          </p:val>
                                        </p:tav>
                                      </p:tavLst>
                                    </p:anim>
                                    <p:anim calcmode="lin" valueType="num">
                                      <p:cBhvr>
                                        <p:cTn id="21"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4464496"/>
          </a:xfrm>
          <a:solidFill>
            <a:schemeClr val="tx2">
              <a:lumMod val="20000"/>
              <a:lumOff val="80000"/>
            </a:schemeClr>
          </a:solidFill>
          <a:ln w="25400">
            <a:solidFill>
              <a:schemeClr val="accent1"/>
            </a:solidFill>
          </a:ln>
        </p:spPr>
        <p:txBody>
          <a:bodyPr>
            <a:noAutofit/>
          </a:bodyPr>
          <a:lstStyle/>
          <a:p>
            <a:pPr algn="just"/>
            <a:r>
              <a:rPr lang="it-IT" sz="1800" b="1" dirty="0" smtClean="0">
                <a:solidFill>
                  <a:srgbClr val="FF0000"/>
                </a:solidFill>
              </a:rPr>
              <a:t>L’embrione ha diritto ad una famiglia composta da un uomo e da una donna</a:t>
            </a:r>
            <a:r>
              <a:rPr lang="it-IT" sz="1800" dirty="0" smtClean="0">
                <a:solidFill>
                  <a:schemeClr val="tx1"/>
                </a:solidFill>
              </a:rPr>
              <a:t>. Non deve essere prodotto per una sola persona uomo o donna, anche per una donna rimasta vedova o separata o divorziata, tanto meno per gli omosessuali. Ciò vale anche per l’uomo solo, divorziato o separato.</a:t>
            </a:r>
          </a:p>
          <a:p>
            <a:pPr algn="just"/>
            <a:r>
              <a:rPr lang="it-IT" sz="1800" b="1" dirty="0" smtClean="0">
                <a:solidFill>
                  <a:srgbClr val="FF0000"/>
                </a:solidFill>
              </a:rPr>
              <a:t>La regolarità della famiglia </a:t>
            </a:r>
            <a:r>
              <a:rPr lang="it-IT" sz="1800" dirty="0" smtClean="0">
                <a:solidFill>
                  <a:schemeClr val="tx1"/>
                </a:solidFill>
              </a:rPr>
              <a:t>è data dal matrimonio monogamico ed indissolubile. La regolarità della famiglia è una condizione fondamentale per lo sviluppo equilibrato della persona. </a:t>
            </a:r>
          </a:p>
          <a:p>
            <a:pPr algn="just"/>
            <a:r>
              <a:rPr lang="it-IT" sz="1800" b="1" dirty="0" smtClean="0">
                <a:solidFill>
                  <a:srgbClr val="FF0000"/>
                </a:solidFill>
              </a:rPr>
              <a:t>Per crescere in condizioni pienamente umane </a:t>
            </a:r>
            <a:r>
              <a:rPr lang="it-IT" sz="1800" dirty="0" smtClean="0">
                <a:solidFill>
                  <a:schemeClr val="tx1"/>
                </a:solidFill>
              </a:rPr>
              <a:t>il bambino ha bisogno sia del padre che della madre. La coppia ideale è costituita dai genitori naturali. In mancanza di questi occorrono i genitori adottivi. </a:t>
            </a:r>
          </a:p>
          <a:p>
            <a:pPr algn="just"/>
            <a:r>
              <a:rPr lang="it-IT" sz="1800" b="1" dirty="0" smtClean="0">
                <a:solidFill>
                  <a:srgbClr val="FF0000"/>
                </a:solidFill>
              </a:rPr>
              <a:t>Un solo genitore naturale </a:t>
            </a:r>
            <a:r>
              <a:rPr lang="it-IT" sz="1800" dirty="0" smtClean="0">
                <a:solidFill>
                  <a:schemeClr val="tx1"/>
                </a:solidFill>
              </a:rPr>
              <a:t>non risponde totalmente alle esigenze del bambino. L’instabilità della famiglia può provocare dei traumi psichici, le cui conseguenze si possono fare sentire per tutta la vita.</a:t>
            </a:r>
          </a:p>
          <a:p>
            <a:pPr algn="just"/>
            <a:r>
              <a:rPr lang="it-IT" sz="1800" b="1" dirty="0" smtClean="0">
                <a:solidFill>
                  <a:srgbClr val="FF0000"/>
                </a:solidFill>
              </a:rPr>
              <a:t>Nei confronti della famiglia e della società </a:t>
            </a:r>
            <a:r>
              <a:rPr lang="it-IT" sz="1800" dirty="0" smtClean="0">
                <a:solidFill>
                  <a:schemeClr val="tx1"/>
                </a:solidFill>
              </a:rPr>
              <a:t>l’embrione ha gli stessi diritti e deve avere la stessa protezione di un neonato.</a:t>
            </a:r>
            <a:endParaRPr lang="it-IT" sz="1800" dirty="0">
              <a:solidFill>
                <a:schemeClr val="tx1"/>
              </a:solidFill>
            </a:endParaRPr>
          </a:p>
        </p:txBody>
      </p:sp>
      <p:sp>
        <p:nvSpPr>
          <p:cNvPr id="5" name="Segnaposto data 4"/>
          <p:cNvSpPr>
            <a:spLocks noGrp="1"/>
          </p:cNvSpPr>
          <p:nvPr>
            <p:ph type="dt" sz="half" idx="10"/>
          </p:nvPr>
        </p:nvSpPr>
        <p:spPr/>
        <p:txBody>
          <a:bodyPr/>
          <a:lstStyle/>
          <a:p>
            <a:fld id="{12083064-9FBD-458D-B5F5-79C759AB7F8D}"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11</a:t>
            </a:fld>
            <a:endParaRPr lang="it-IT"/>
          </a:p>
        </p:txBody>
      </p:sp>
      <p:sp>
        <p:nvSpPr>
          <p:cNvPr id="9" name="CasellaDiTesto 8"/>
          <p:cNvSpPr txBox="1"/>
          <p:nvPr/>
        </p:nvSpPr>
        <p:spPr>
          <a:xfrm>
            <a:off x="251520" y="980728"/>
            <a:ext cx="8640960" cy="830997"/>
          </a:xfrm>
          <a:prstGeom prst="rect">
            <a:avLst/>
          </a:prstGeom>
          <a:noFill/>
        </p:spPr>
        <p:txBody>
          <a:bodyPr wrap="square" rtlCol="0">
            <a:spAutoFit/>
          </a:bodyPr>
          <a:lstStyle/>
          <a:p>
            <a:pPr algn="ctr"/>
            <a:r>
              <a:rPr lang="it-IT" sz="2400" b="1" dirty="0" smtClean="0">
                <a:solidFill>
                  <a:srgbClr val="0070C0"/>
                </a:solidFill>
              </a:rPr>
              <a:t>L’embrione ha il diritto ad una famiglia regolare</a:t>
            </a:r>
          </a:p>
          <a:p>
            <a:r>
              <a:rPr lang="it-IT" sz="2400" dirty="0" smtClean="0"/>
              <a:t> </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4248472"/>
          </a:xfrm>
          <a:solidFill>
            <a:schemeClr val="tx2">
              <a:lumMod val="20000"/>
              <a:lumOff val="80000"/>
            </a:schemeClr>
          </a:solidFill>
          <a:ln w="25400">
            <a:solidFill>
              <a:schemeClr val="accent1"/>
            </a:solidFill>
          </a:ln>
        </p:spPr>
        <p:txBody>
          <a:bodyPr>
            <a:noAutofit/>
          </a:bodyPr>
          <a:lstStyle/>
          <a:p>
            <a:pPr algn="just" fontAlgn="base"/>
            <a:r>
              <a:rPr lang="it-IT" sz="1600" b="1" dirty="0" smtClean="0">
                <a:solidFill>
                  <a:srgbClr val="FF0000"/>
                </a:solidFill>
              </a:rPr>
              <a:t>Diritti e desideri.</a:t>
            </a:r>
            <a:r>
              <a:rPr lang="it-IT" sz="1600" dirty="0" smtClean="0">
                <a:solidFill>
                  <a:schemeClr val="tx1"/>
                </a:solidFill>
              </a:rPr>
              <a:t> Ogni desiderio, se è forte, chiede, esige di essere appagato, e in questa tensione, qualsiasi sia il desiderio, c’è uno struggimento, una nostalgia dolorosa che sono parte essenziale della nostra persona. </a:t>
            </a:r>
          </a:p>
          <a:p>
            <a:pPr algn="just" fontAlgn="base"/>
            <a:r>
              <a:rPr lang="it-IT" sz="1600" b="1" dirty="0" smtClean="0">
                <a:solidFill>
                  <a:srgbClr val="FF0000"/>
                </a:solidFill>
              </a:rPr>
              <a:t>Possono tutti essere riconosciuti per legge? </a:t>
            </a:r>
            <a:r>
              <a:rPr lang="it-IT" sz="1600" dirty="0" smtClean="0">
                <a:solidFill>
                  <a:schemeClr val="tx1"/>
                </a:solidFill>
              </a:rPr>
              <a:t>Anche l’incesto può essere brutale violenza ma anche passione umana, come ci hanno raccontato tante umanissime storie di vita vissuta e tanta grande letteratura. </a:t>
            </a:r>
          </a:p>
          <a:p>
            <a:pPr algn="just" fontAlgn="base"/>
            <a:r>
              <a:rPr lang="it-IT" sz="1600" b="1" dirty="0" smtClean="0">
                <a:solidFill>
                  <a:srgbClr val="FF0000"/>
                </a:solidFill>
              </a:rPr>
              <a:t>In Svezia, anni fa</a:t>
            </a:r>
            <a:r>
              <a:rPr lang="it-IT" sz="1600" dirty="0" smtClean="0">
                <a:solidFill>
                  <a:schemeClr val="tx1"/>
                </a:solidFill>
              </a:rPr>
              <a:t>, un fratello e una sorella avevano chiesto di sposarsi, cosa che non fu loro concessa e non credo solo per timori eugenetici, che potrebbero comunque venire in vari modi aggirati. </a:t>
            </a:r>
          </a:p>
          <a:p>
            <a:pPr algn="just" fontAlgn="base"/>
            <a:r>
              <a:rPr lang="it-IT" sz="1600" b="1" dirty="0" smtClean="0">
                <a:solidFill>
                  <a:srgbClr val="FF0000"/>
                </a:solidFill>
              </a:rPr>
              <a:t>Freud, </a:t>
            </a:r>
            <a:r>
              <a:rPr lang="it-IT" sz="1600" dirty="0" smtClean="0">
                <a:solidFill>
                  <a:schemeClr val="tx1"/>
                </a:solidFill>
              </a:rPr>
              <a:t>per tali ragioni pure duramente attaccato, ci ha insegnato che con la sublimazione di certi desideri, ad esempio ma non solo quelli edipici, con la loro trasformazione in un’altra forma di amore, ha inizio la civiltà. </a:t>
            </a:r>
          </a:p>
          <a:p>
            <a:pPr algn="just" fontAlgn="base"/>
            <a:r>
              <a:rPr lang="it-IT" sz="1600" b="1" dirty="0" smtClean="0">
                <a:solidFill>
                  <a:srgbClr val="FF0000"/>
                </a:solidFill>
              </a:rPr>
              <a:t>È una sciagura sublimare troppo, </a:t>
            </a:r>
            <a:r>
              <a:rPr lang="it-IT" sz="1600" dirty="0" smtClean="0">
                <a:solidFill>
                  <a:schemeClr val="tx1"/>
                </a:solidFill>
              </a:rPr>
              <a:t>ma lo è anche non sublimare nulla. Si è visto nella famiglia tradizionale un nucleo dell’antropologia civile. La famiglia tradizionale può essere e molte volte è stata anche violenta, soffocante e nemica del libero sviluppo della persona. </a:t>
            </a:r>
          </a:p>
          <a:p>
            <a:pPr algn="just" fontAlgn="base"/>
            <a:r>
              <a:rPr lang="it-IT" sz="1600" b="1" dirty="0" smtClean="0">
                <a:solidFill>
                  <a:srgbClr val="FF0000"/>
                </a:solidFill>
              </a:rPr>
              <a:t>È ovvio che persone capaci di intelligente e attento amore </a:t>
            </a:r>
            <a:r>
              <a:rPr lang="it-IT" sz="1600" dirty="0" smtClean="0">
                <a:solidFill>
                  <a:schemeClr val="tx1"/>
                </a:solidFill>
              </a:rPr>
              <a:t>possano far crescere un bambino meglio di genitori carnali incoscienti e snaturati o anche solo ottusamente incapaci di intelligente amore.</a:t>
            </a:r>
            <a:endParaRPr lang="it-IT" sz="1600" dirty="0">
              <a:solidFill>
                <a:schemeClr val="tx1"/>
              </a:solidFill>
            </a:endParaRPr>
          </a:p>
        </p:txBody>
      </p:sp>
      <p:sp>
        <p:nvSpPr>
          <p:cNvPr id="5" name="Segnaposto data 4"/>
          <p:cNvSpPr>
            <a:spLocks noGrp="1"/>
          </p:cNvSpPr>
          <p:nvPr>
            <p:ph type="dt" sz="half" idx="10"/>
          </p:nvPr>
        </p:nvSpPr>
        <p:spPr/>
        <p:txBody>
          <a:bodyPr/>
          <a:lstStyle/>
          <a:p>
            <a:fld id="{F36B50E9-0B3D-4CA9-9093-6FB91DE4FBC2}"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12</a:t>
            </a:fld>
            <a:endParaRPr lang="it-IT"/>
          </a:p>
        </p:txBody>
      </p:sp>
      <p:sp>
        <p:nvSpPr>
          <p:cNvPr id="9" name="CasellaDiTesto 8"/>
          <p:cNvSpPr txBox="1"/>
          <p:nvPr/>
        </p:nvSpPr>
        <p:spPr>
          <a:xfrm>
            <a:off x="251520" y="980728"/>
            <a:ext cx="8640960" cy="461665"/>
          </a:xfrm>
          <a:prstGeom prst="rect">
            <a:avLst/>
          </a:prstGeom>
          <a:noFill/>
        </p:spPr>
        <p:txBody>
          <a:bodyPr wrap="square" rtlCol="0">
            <a:spAutoFit/>
          </a:bodyPr>
          <a:lstStyle/>
          <a:p>
            <a:pPr algn="ctr" fontAlgn="base"/>
            <a:r>
              <a:rPr lang="it-IT" sz="2400" b="1" dirty="0" smtClean="0">
                <a:solidFill>
                  <a:srgbClr val="0070C0"/>
                </a:solidFill>
              </a:rPr>
              <a:t>Il bambino non è un oggetto ma un soggetto di diritti</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4824536"/>
          </a:xfrm>
          <a:solidFill>
            <a:schemeClr val="tx2">
              <a:lumMod val="20000"/>
              <a:lumOff val="80000"/>
            </a:schemeClr>
          </a:solidFill>
          <a:ln w="25400">
            <a:solidFill>
              <a:schemeClr val="accent1"/>
            </a:solidFill>
          </a:ln>
        </p:spPr>
        <p:txBody>
          <a:bodyPr>
            <a:noAutofit/>
          </a:bodyPr>
          <a:lstStyle/>
          <a:p>
            <a:pPr algn="just" fontAlgn="base"/>
            <a:r>
              <a:rPr lang="it-IT" sz="2000" b="1" dirty="0" smtClean="0">
                <a:solidFill>
                  <a:srgbClr val="FF0000"/>
                </a:solidFill>
              </a:rPr>
              <a:t>Può ogni desiderio </a:t>
            </a:r>
            <a:r>
              <a:rPr lang="it-IT" sz="2000" dirty="0" smtClean="0">
                <a:solidFill>
                  <a:schemeClr val="tx1"/>
                </a:solidFill>
              </a:rPr>
              <a:t>(escludendo beninteso quelli criminosi) costituire un diritto? Una delle pochissime persone che hanno affrontato questa domanda con rigore, chiarezza e umanità è stato </a:t>
            </a:r>
            <a:r>
              <a:rPr lang="it-IT" sz="2000" b="1" dirty="0" smtClean="0">
                <a:solidFill>
                  <a:schemeClr val="tx1"/>
                </a:solidFill>
              </a:rPr>
              <a:t>Giuseppe Vacca, presidente dell’Istituto Gramsci.</a:t>
            </a:r>
          </a:p>
          <a:p>
            <a:pPr algn="just" fontAlgn="base"/>
            <a:r>
              <a:rPr lang="it-IT" sz="2000" b="1" dirty="0" smtClean="0">
                <a:solidFill>
                  <a:srgbClr val="FF0000"/>
                </a:solidFill>
              </a:rPr>
              <a:t>Come Vacca, pure Mario </a:t>
            </a:r>
            <a:r>
              <a:rPr lang="it-IT" sz="2000" b="1" dirty="0" err="1" smtClean="0">
                <a:solidFill>
                  <a:srgbClr val="FF0000"/>
                </a:solidFill>
              </a:rPr>
              <a:t>Tronti</a:t>
            </a:r>
            <a:r>
              <a:rPr lang="it-IT" sz="2000" b="1" dirty="0" smtClean="0">
                <a:solidFill>
                  <a:srgbClr val="FF0000"/>
                </a:solidFill>
              </a:rPr>
              <a:t>, senatore del Pd </a:t>
            </a:r>
            <a:r>
              <a:rPr lang="it-IT" sz="2000" dirty="0" smtClean="0">
                <a:solidFill>
                  <a:schemeClr val="tx1"/>
                </a:solidFill>
              </a:rPr>
              <a:t>e, cosa ben più importante, leader e forte testa pensante dell’operaismo italiano degli anni Settanta, riconoscendo tutti i diritti alle coppie omosessuali (assistenza, eredità, convertibilità delle pensioni e così via), </a:t>
            </a:r>
            <a:r>
              <a:rPr lang="it-IT" sz="2000" b="1" dirty="0" smtClean="0">
                <a:solidFill>
                  <a:schemeClr val="tx1"/>
                </a:solidFill>
              </a:rPr>
              <a:t>ha espresso forti riserve sulle adozioni gay, tanto da sottoscrivere il documento contrario a quest’ultime</a:t>
            </a:r>
            <a:r>
              <a:rPr lang="it-IT" sz="2000" dirty="0" smtClean="0">
                <a:solidFill>
                  <a:schemeClr val="tx1"/>
                </a:solidFill>
              </a:rPr>
              <a:t>. </a:t>
            </a:r>
          </a:p>
          <a:p>
            <a:pPr algn="just" fontAlgn="base"/>
            <a:r>
              <a:rPr lang="it-IT" sz="2000" b="1" dirty="0" smtClean="0">
                <a:solidFill>
                  <a:srgbClr val="FF0000"/>
                </a:solidFill>
              </a:rPr>
              <a:t>Non è un caso che tali chiare e sofferte prese di posizione </a:t>
            </a:r>
            <a:r>
              <a:rPr lang="it-IT" sz="2000" dirty="0" smtClean="0">
                <a:solidFill>
                  <a:schemeClr val="tx1"/>
                </a:solidFill>
              </a:rPr>
              <a:t>vengano da figure di rilievo della cultura marxista, formate da un pensiero forte capace di affrontare la drammaticità del reale e la difficoltà e necessità delle scelte. </a:t>
            </a:r>
          </a:p>
          <a:p>
            <a:pPr algn="just" fontAlgn="base"/>
            <a:r>
              <a:rPr lang="it-IT" sz="2000" b="1" dirty="0" smtClean="0">
                <a:solidFill>
                  <a:srgbClr val="FF0000"/>
                </a:solidFill>
              </a:rPr>
              <a:t>L’odierna e dominante «società liquida» </a:t>
            </a:r>
            <a:r>
              <a:rPr lang="it-IT" sz="2000" dirty="0" smtClean="0">
                <a:solidFill>
                  <a:schemeClr val="tx1"/>
                </a:solidFill>
              </a:rPr>
              <a:t>— come l’ha chiamata </a:t>
            </a:r>
            <a:r>
              <a:rPr lang="it-IT" sz="2000" b="1" dirty="0" err="1" smtClean="0">
                <a:solidFill>
                  <a:schemeClr val="tx1"/>
                </a:solidFill>
              </a:rPr>
              <a:t>Zygmunt</a:t>
            </a:r>
            <a:r>
              <a:rPr lang="it-IT" sz="2000" b="1" dirty="0" smtClean="0">
                <a:solidFill>
                  <a:schemeClr val="tx1"/>
                </a:solidFill>
              </a:rPr>
              <a:t> </a:t>
            </a:r>
            <a:r>
              <a:rPr lang="it-IT" sz="2000" b="1" dirty="0" err="1" smtClean="0">
                <a:solidFill>
                  <a:schemeClr val="tx1"/>
                </a:solidFill>
              </a:rPr>
              <a:t>Bauman</a:t>
            </a:r>
            <a:r>
              <a:rPr lang="it-IT" sz="2000" b="1" dirty="0" smtClean="0">
                <a:solidFill>
                  <a:schemeClr val="tx1"/>
                </a:solidFill>
              </a:rPr>
              <a:t> </a:t>
            </a:r>
            <a:r>
              <a:rPr lang="it-IT" sz="2000" dirty="0" smtClean="0">
                <a:solidFill>
                  <a:schemeClr val="tx1"/>
                </a:solidFill>
              </a:rPr>
              <a:t>— </a:t>
            </a:r>
            <a:r>
              <a:rPr lang="it-IT" sz="2000" b="1" dirty="0" smtClean="0">
                <a:solidFill>
                  <a:schemeClr val="tx1"/>
                </a:solidFill>
              </a:rPr>
              <a:t>miscela invece ogni problema e ogni presa di posizione in una melassa sdolcinata e tirannica, in un conformismo che ammette tutto e il contrario di tutto tranne ciò che contesta il suo nichilismo giulivo e totalitario.</a:t>
            </a:r>
          </a:p>
          <a:p>
            <a:r>
              <a:rPr lang="it-IT" sz="1600" dirty="0" smtClean="0"/>
              <a:t> </a:t>
            </a:r>
            <a:endParaRPr lang="it-IT" sz="1600" dirty="0"/>
          </a:p>
        </p:txBody>
      </p:sp>
      <p:sp>
        <p:nvSpPr>
          <p:cNvPr id="5" name="Segnaposto data 4"/>
          <p:cNvSpPr>
            <a:spLocks noGrp="1"/>
          </p:cNvSpPr>
          <p:nvPr>
            <p:ph type="dt" sz="half" idx="10"/>
          </p:nvPr>
        </p:nvSpPr>
        <p:spPr/>
        <p:txBody>
          <a:bodyPr/>
          <a:lstStyle/>
          <a:p>
            <a:fld id="{E8223AF2-EEF1-4E4B-993D-5657C1428B76}"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13</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fontAlgn="base"/>
            <a:r>
              <a:rPr lang="it-IT" sz="2400" b="1" dirty="0" smtClean="0">
                <a:solidFill>
                  <a:srgbClr val="0070C0"/>
                </a:solidFill>
              </a:rPr>
              <a:t>Viviamo in un conformismo che ammette tutto e il contrario di tutto</a:t>
            </a:r>
            <a:endParaRPr lang="it-IT" sz="2400" b="1"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2952328"/>
          </a:xfrm>
          <a:solidFill>
            <a:schemeClr val="tx2">
              <a:lumMod val="20000"/>
              <a:lumOff val="80000"/>
            </a:schemeClr>
          </a:solidFill>
          <a:ln w="25400">
            <a:solidFill>
              <a:schemeClr val="accent1"/>
            </a:solidFill>
          </a:ln>
        </p:spPr>
        <p:txBody>
          <a:bodyPr>
            <a:noAutofit/>
          </a:bodyPr>
          <a:lstStyle/>
          <a:p>
            <a:pPr algn="just"/>
            <a:r>
              <a:rPr lang="it-IT" sz="2000" b="1" dirty="0" smtClean="0">
                <a:solidFill>
                  <a:srgbClr val="FF0000"/>
                </a:solidFill>
              </a:rPr>
              <a:t>L’analisi attenta e senza pregiudizi </a:t>
            </a:r>
            <a:r>
              <a:rPr lang="it-IT" sz="2000" dirty="0" smtClean="0">
                <a:solidFill>
                  <a:schemeClr val="tx1"/>
                </a:solidFill>
              </a:rPr>
              <a:t>delle circa 75 ricerche realizzate soprattutto negli Stati Uniti sui figli di genitori omosessuali mostra che </a:t>
            </a:r>
            <a:r>
              <a:rPr lang="it-IT" sz="2000" b="1" dirty="0" smtClean="0">
                <a:solidFill>
                  <a:schemeClr val="tx1"/>
                </a:solidFill>
              </a:rPr>
              <a:t>la tesi della "nessuna differenza" è scientificamente infondata. </a:t>
            </a:r>
          </a:p>
          <a:p>
            <a:pPr algn="just"/>
            <a:r>
              <a:rPr lang="it-IT" sz="2000" b="1" dirty="0" smtClean="0">
                <a:solidFill>
                  <a:srgbClr val="FF0000"/>
                </a:solidFill>
              </a:rPr>
              <a:t>«I figli di genitori omosessuali hanno il doppio delle probabilità di sviluppare problematiche emotive – depressione e ansia – rispetto agli altri bambini». </a:t>
            </a:r>
            <a:r>
              <a:rPr lang="it-IT" sz="2000" dirty="0" smtClean="0">
                <a:solidFill>
                  <a:schemeClr val="tx1"/>
                </a:solidFill>
              </a:rPr>
              <a:t>Lo afferma </a:t>
            </a:r>
            <a:r>
              <a:rPr lang="it-IT" sz="2000" b="1" dirty="0" smtClean="0">
                <a:solidFill>
                  <a:schemeClr val="tx1"/>
                </a:solidFill>
              </a:rPr>
              <a:t>Paul </a:t>
            </a:r>
            <a:r>
              <a:rPr lang="it-IT" sz="2000" b="1" dirty="0" err="1" smtClean="0">
                <a:solidFill>
                  <a:schemeClr val="tx1"/>
                </a:solidFill>
              </a:rPr>
              <a:t>Sullins</a:t>
            </a:r>
            <a:r>
              <a:rPr lang="it-IT" sz="2000" dirty="0" smtClean="0">
                <a:solidFill>
                  <a:schemeClr val="tx1"/>
                </a:solidFill>
              </a:rPr>
              <a:t>, docente di sociologia alla </a:t>
            </a:r>
            <a:r>
              <a:rPr lang="it-IT" sz="2000" i="1" dirty="0" err="1" smtClean="0">
                <a:solidFill>
                  <a:schemeClr val="tx1"/>
                </a:solidFill>
              </a:rPr>
              <a:t>Catholic</a:t>
            </a:r>
            <a:r>
              <a:rPr lang="it-IT" sz="2000" i="1" dirty="0" smtClean="0">
                <a:solidFill>
                  <a:schemeClr val="tx1"/>
                </a:solidFill>
              </a:rPr>
              <a:t> </a:t>
            </a:r>
            <a:r>
              <a:rPr lang="it-IT" sz="2000" i="1" dirty="0" err="1" smtClean="0">
                <a:solidFill>
                  <a:schemeClr val="tx1"/>
                </a:solidFill>
              </a:rPr>
              <a:t>University</a:t>
            </a:r>
            <a:r>
              <a:rPr lang="it-IT" sz="2000" i="1" dirty="0" smtClean="0">
                <a:solidFill>
                  <a:schemeClr val="tx1"/>
                </a:solidFill>
              </a:rPr>
              <a:t> </a:t>
            </a:r>
            <a:r>
              <a:rPr lang="it-IT" sz="2000" i="1" dirty="0" err="1" smtClean="0">
                <a:solidFill>
                  <a:schemeClr val="tx1"/>
                </a:solidFill>
              </a:rPr>
              <a:t>of</a:t>
            </a:r>
            <a:r>
              <a:rPr lang="it-IT" sz="2000" i="1" dirty="0" smtClean="0">
                <a:solidFill>
                  <a:schemeClr val="tx1"/>
                </a:solidFill>
              </a:rPr>
              <a:t> America</a:t>
            </a:r>
            <a:r>
              <a:rPr lang="it-IT" sz="2000" dirty="0" smtClean="0">
                <a:solidFill>
                  <a:schemeClr val="tx1"/>
                </a:solidFill>
              </a:rPr>
              <a:t> di Washington, considerato </a:t>
            </a:r>
            <a:r>
              <a:rPr lang="it-IT" sz="2000" b="1" dirty="0" smtClean="0">
                <a:solidFill>
                  <a:schemeClr val="tx1"/>
                </a:solidFill>
              </a:rPr>
              <a:t>tra i massimi studiosi del tema</a:t>
            </a:r>
            <a:r>
              <a:rPr lang="it-IT" sz="2000" dirty="0" smtClean="0">
                <a:solidFill>
                  <a:schemeClr val="tx1"/>
                </a:solidFill>
              </a:rPr>
              <a:t>, autore di importanti studi sul tema dell’adattamento dei figli di coppie omosessuali, intervenendo a un seminario organizzato all’Università Cattolica di Milano.</a:t>
            </a:r>
            <a:r>
              <a:rPr lang="it-IT" sz="1600" dirty="0" smtClean="0"/>
              <a:t> </a:t>
            </a:r>
            <a:endParaRPr lang="it-IT" sz="1600" dirty="0"/>
          </a:p>
        </p:txBody>
      </p:sp>
      <p:sp>
        <p:nvSpPr>
          <p:cNvPr id="5" name="Segnaposto data 4"/>
          <p:cNvSpPr>
            <a:spLocks noGrp="1"/>
          </p:cNvSpPr>
          <p:nvPr>
            <p:ph type="dt" sz="half" idx="10"/>
          </p:nvPr>
        </p:nvSpPr>
        <p:spPr/>
        <p:txBody>
          <a:bodyPr/>
          <a:lstStyle/>
          <a:p>
            <a:fld id="{78C2A548-BAF2-465F-A807-8040545D9F84}"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14</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fontAlgn="base"/>
            <a:r>
              <a:rPr lang="it-IT" sz="2400" b="1" dirty="0" smtClean="0">
                <a:solidFill>
                  <a:srgbClr val="0070C0"/>
                </a:solidFill>
              </a:rPr>
              <a:t>Per i figli di coppie gay i problemi raddoppiano</a:t>
            </a:r>
            <a:endParaRPr lang="it-IT" sz="2400" b="1" dirty="0">
              <a:solidFill>
                <a:srgbClr val="0070C0"/>
              </a:solidFill>
            </a:endParaRPr>
          </a:p>
        </p:txBody>
      </p:sp>
      <p:pic>
        <p:nvPicPr>
          <p:cNvPr id="8194" name="Picture 2" descr="C:\Users\Master\Desktop\Raccolta foto\foto PPT\Maternità\f14.jpg"/>
          <p:cNvPicPr>
            <a:picLocks noChangeAspect="1" noChangeArrowheads="1"/>
          </p:cNvPicPr>
          <p:nvPr/>
        </p:nvPicPr>
        <p:blipFill>
          <a:blip r:embed="rId2" cstate="print"/>
          <a:srcRect/>
          <a:stretch>
            <a:fillRect/>
          </a:stretch>
        </p:blipFill>
        <p:spPr bwMode="auto">
          <a:xfrm>
            <a:off x="1259632" y="4581128"/>
            <a:ext cx="2622872" cy="1800200"/>
          </a:xfrm>
          <a:prstGeom prst="rect">
            <a:avLst/>
          </a:prstGeom>
          <a:noFill/>
          <a:ln w="25400">
            <a:solidFill>
              <a:srgbClr val="FF0000"/>
            </a:solidFill>
          </a:ln>
        </p:spPr>
      </p:pic>
      <p:pic>
        <p:nvPicPr>
          <p:cNvPr id="8195" name="Picture 3" descr="C:\Users\Master\Desktop\Raccolta foto\foto PPT\Maternità\f15.jpg"/>
          <p:cNvPicPr>
            <a:picLocks noChangeAspect="1" noChangeArrowheads="1"/>
          </p:cNvPicPr>
          <p:nvPr/>
        </p:nvPicPr>
        <p:blipFill>
          <a:blip r:embed="rId3" cstate="print"/>
          <a:srcRect/>
          <a:stretch>
            <a:fillRect/>
          </a:stretch>
        </p:blipFill>
        <p:spPr bwMode="auto">
          <a:xfrm>
            <a:off x="4981989" y="4581128"/>
            <a:ext cx="3000333" cy="1800200"/>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8194"/>
                                        </p:tgtEl>
                                        <p:attrNameLst>
                                          <p:attrName>style.visibility</p:attrName>
                                        </p:attrNameLst>
                                      </p:cBhvr>
                                      <p:to>
                                        <p:strVal val="visible"/>
                                      </p:to>
                                    </p:set>
                                    <p:animEffect transition="in" filter="wheel(4)">
                                      <p:cBhvr>
                                        <p:cTn id="14" dur="2000"/>
                                        <p:tgtEl>
                                          <p:spTgt spid="8194"/>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8195"/>
                                        </p:tgtEl>
                                        <p:attrNameLst>
                                          <p:attrName>style.visibility</p:attrName>
                                        </p:attrNameLst>
                                      </p:cBhvr>
                                      <p:to>
                                        <p:strVal val="visible"/>
                                      </p:to>
                                    </p:set>
                                    <p:animEffect transition="in" filter="wheel(4)">
                                      <p:cBhvr>
                                        <p:cTn id="19" dur="2000"/>
                                        <p:tgtEl>
                                          <p:spTgt spid="819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1000"/>
                                        <p:tgtEl>
                                          <p:spTgt spid="3">
                                            <p:txEl>
                                              <p:pRg st="1" end="1"/>
                                            </p:txEl>
                                          </p:spTgt>
                                        </p:tgtEl>
                                      </p:cBhvr>
                                    </p:animEffect>
                                    <p:anim calcmode="lin" valueType="num">
                                      <p:cBhvr>
                                        <p:cTn id="3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2232248"/>
          </a:xfrm>
          <a:solidFill>
            <a:schemeClr val="tx2">
              <a:lumMod val="20000"/>
              <a:lumOff val="80000"/>
            </a:schemeClr>
          </a:solidFill>
          <a:ln w="25400">
            <a:solidFill>
              <a:schemeClr val="accent1"/>
            </a:solidFill>
          </a:ln>
        </p:spPr>
        <p:txBody>
          <a:bodyPr>
            <a:noAutofit/>
          </a:bodyPr>
          <a:lstStyle/>
          <a:p>
            <a:pPr algn="just"/>
            <a:r>
              <a:rPr lang="it-IT" sz="2000" b="1" dirty="0" smtClean="0">
                <a:solidFill>
                  <a:srgbClr val="FF0000"/>
                </a:solidFill>
              </a:rPr>
              <a:t>“Creare una falsa coscienza culturale </a:t>
            </a:r>
            <a:r>
              <a:rPr lang="it-IT" sz="2000" dirty="0" smtClean="0">
                <a:solidFill>
                  <a:schemeClr val="tx1"/>
                </a:solidFill>
              </a:rPr>
              <a:t>a sostegno della famiglia </a:t>
            </a:r>
            <a:r>
              <a:rPr lang="it-IT" sz="2000" dirty="0" err="1" smtClean="0">
                <a:solidFill>
                  <a:schemeClr val="tx1"/>
                </a:solidFill>
              </a:rPr>
              <a:t>omogenitoriale</a:t>
            </a:r>
            <a:r>
              <a:rPr lang="it-IT" sz="2000" dirty="0" smtClean="0">
                <a:solidFill>
                  <a:schemeClr val="tx1"/>
                </a:solidFill>
              </a:rPr>
              <a:t> può essere un indubbio successo retorico, ma è un fallimento dal punto di vista scientifico”. Lo ha sostenuto </a:t>
            </a:r>
            <a:r>
              <a:rPr lang="it-IT" sz="2000" b="1" dirty="0" smtClean="0">
                <a:solidFill>
                  <a:schemeClr val="tx1"/>
                </a:solidFill>
              </a:rPr>
              <a:t>Paul </a:t>
            </a:r>
            <a:r>
              <a:rPr lang="it-IT" sz="2000" b="1" dirty="0" err="1" smtClean="0">
                <a:solidFill>
                  <a:schemeClr val="tx1"/>
                </a:solidFill>
              </a:rPr>
              <a:t>Sullins</a:t>
            </a:r>
            <a:r>
              <a:rPr lang="it-IT" sz="2000" dirty="0" smtClean="0">
                <a:solidFill>
                  <a:schemeClr val="tx1"/>
                </a:solidFill>
              </a:rPr>
              <a:t>, direttore del Leo </a:t>
            </a:r>
            <a:r>
              <a:rPr lang="it-IT" sz="2000" dirty="0" err="1" smtClean="0">
                <a:solidFill>
                  <a:schemeClr val="tx1"/>
                </a:solidFill>
              </a:rPr>
              <a:t>Initiative</a:t>
            </a:r>
            <a:r>
              <a:rPr lang="it-IT" sz="2000" dirty="0" smtClean="0">
                <a:solidFill>
                  <a:schemeClr val="tx1"/>
                </a:solidFill>
              </a:rPr>
              <a:t> </a:t>
            </a:r>
            <a:r>
              <a:rPr lang="it-IT" sz="2000" dirty="0" err="1" smtClean="0">
                <a:solidFill>
                  <a:schemeClr val="tx1"/>
                </a:solidFill>
              </a:rPr>
              <a:t>for</a:t>
            </a:r>
            <a:r>
              <a:rPr lang="it-IT" sz="2000" dirty="0" smtClean="0">
                <a:solidFill>
                  <a:schemeClr val="tx1"/>
                </a:solidFill>
              </a:rPr>
              <a:t> </a:t>
            </a:r>
            <a:r>
              <a:rPr lang="it-IT" sz="2000" dirty="0" err="1" smtClean="0">
                <a:solidFill>
                  <a:schemeClr val="tx1"/>
                </a:solidFill>
              </a:rPr>
              <a:t>Catholic</a:t>
            </a:r>
            <a:r>
              <a:rPr lang="it-IT" sz="2000" dirty="0" smtClean="0">
                <a:solidFill>
                  <a:schemeClr val="tx1"/>
                </a:solidFill>
              </a:rPr>
              <a:t> Social </a:t>
            </a:r>
            <a:r>
              <a:rPr lang="it-IT" sz="2000" dirty="0" err="1" smtClean="0">
                <a:solidFill>
                  <a:schemeClr val="tx1"/>
                </a:solidFill>
              </a:rPr>
              <a:t>Research</a:t>
            </a:r>
            <a:r>
              <a:rPr lang="it-IT" sz="2000" dirty="0" smtClean="0">
                <a:solidFill>
                  <a:schemeClr val="tx1"/>
                </a:solidFill>
              </a:rPr>
              <a:t>, intervenendo all’Università Cattolica di Milano, al seminario internazionale “</a:t>
            </a:r>
            <a:r>
              <a:rPr lang="it-IT" sz="2000" b="1" dirty="0" err="1" smtClean="0">
                <a:solidFill>
                  <a:schemeClr val="tx1"/>
                </a:solidFill>
              </a:rPr>
              <a:t>Omogenitorialità</a:t>
            </a:r>
            <a:r>
              <a:rPr lang="it-IT" sz="2000" b="1" dirty="0" smtClean="0">
                <a:solidFill>
                  <a:schemeClr val="tx1"/>
                </a:solidFill>
              </a:rPr>
              <a:t> e filiazione</a:t>
            </a:r>
            <a:r>
              <a:rPr lang="it-IT" sz="2000" dirty="0" smtClean="0">
                <a:solidFill>
                  <a:schemeClr val="tx1"/>
                </a:solidFill>
              </a:rPr>
              <a:t>” organizzato dal Centro di Ateneo studi e ricerche sulla famiglia. </a:t>
            </a:r>
          </a:p>
          <a:p>
            <a:r>
              <a:rPr lang="it-IT" sz="2000" b="1" dirty="0" smtClean="0">
                <a:solidFill>
                  <a:srgbClr val="FF0000"/>
                </a:solidFill>
              </a:rPr>
              <a:t>Di seguito</a:t>
            </a:r>
            <a:r>
              <a:rPr lang="it-IT" sz="2000" dirty="0" smtClean="0">
                <a:solidFill>
                  <a:schemeClr val="tx1"/>
                </a:solidFill>
              </a:rPr>
              <a:t>, riportiamo </a:t>
            </a:r>
            <a:r>
              <a:rPr lang="it-IT" sz="2000" b="1" dirty="0" smtClean="0">
                <a:solidFill>
                  <a:schemeClr val="tx1"/>
                </a:solidFill>
              </a:rPr>
              <a:t>7 domande-intervista al prof. </a:t>
            </a:r>
            <a:r>
              <a:rPr lang="it-IT" sz="2000" b="1" dirty="0" err="1" smtClean="0">
                <a:solidFill>
                  <a:schemeClr val="tx1"/>
                </a:solidFill>
              </a:rPr>
              <a:t>Sullins</a:t>
            </a:r>
            <a:r>
              <a:rPr lang="it-IT" sz="2000" b="1" dirty="0" smtClean="0">
                <a:solidFill>
                  <a:schemeClr val="tx1"/>
                </a:solidFill>
              </a:rPr>
              <a:t>:</a:t>
            </a:r>
            <a:endParaRPr lang="it-IT" sz="1600" b="1" dirty="0">
              <a:solidFill>
                <a:schemeClr val="tx1"/>
              </a:solidFill>
            </a:endParaRPr>
          </a:p>
        </p:txBody>
      </p:sp>
      <p:sp>
        <p:nvSpPr>
          <p:cNvPr id="5" name="Segnaposto data 4"/>
          <p:cNvSpPr>
            <a:spLocks noGrp="1"/>
          </p:cNvSpPr>
          <p:nvPr>
            <p:ph type="dt" sz="half" idx="10"/>
          </p:nvPr>
        </p:nvSpPr>
        <p:spPr/>
        <p:txBody>
          <a:bodyPr/>
          <a:lstStyle/>
          <a:p>
            <a:fld id="{5FAC1557-1C78-4012-A1DD-045A1792E72F}"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15</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fontAlgn="base"/>
            <a:r>
              <a:rPr lang="it-IT" sz="2400" b="1" dirty="0" smtClean="0">
                <a:solidFill>
                  <a:srgbClr val="0070C0"/>
                </a:solidFill>
              </a:rPr>
              <a:t>Famiglia </a:t>
            </a:r>
            <a:r>
              <a:rPr lang="it-IT" sz="2400" b="1" dirty="0" err="1" smtClean="0">
                <a:solidFill>
                  <a:srgbClr val="0070C0"/>
                </a:solidFill>
              </a:rPr>
              <a:t>omogenitoriale</a:t>
            </a:r>
            <a:r>
              <a:rPr lang="it-IT" sz="2400" b="1" dirty="0" smtClean="0">
                <a:solidFill>
                  <a:srgbClr val="0070C0"/>
                </a:solidFill>
              </a:rPr>
              <a:t>: fallimento dal punto di vista scientifico</a:t>
            </a:r>
            <a:endParaRPr lang="it-IT" sz="2400" b="1" dirty="0">
              <a:solidFill>
                <a:srgbClr val="0070C0"/>
              </a:solidFill>
            </a:endParaRPr>
          </a:p>
        </p:txBody>
      </p:sp>
      <p:pic>
        <p:nvPicPr>
          <p:cNvPr id="1026" name="Picture 2" descr="C:\Users\Master\Desktop\SullinsPaul-755x491 (1).jpg"/>
          <p:cNvPicPr>
            <a:picLocks noChangeAspect="1" noChangeArrowheads="1"/>
          </p:cNvPicPr>
          <p:nvPr/>
        </p:nvPicPr>
        <p:blipFill>
          <a:blip r:embed="rId2" cstate="print"/>
          <a:srcRect/>
          <a:stretch>
            <a:fillRect/>
          </a:stretch>
        </p:blipFill>
        <p:spPr bwMode="auto">
          <a:xfrm>
            <a:off x="2555776" y="3933056"/>
            <a:ext cx="4032448" cy="2622426"/>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1296144"/>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1. In Italia, anche a livello scientifico, è quasi impossibile discutere con moderazione sul tema dell’</a:t>
            </a:r>
            <a:r>
              <a:rPr lang="it-IT" sz="2000" b="1" dirty="0" err="1" smtClean="0">
                <a:solidFill>
                  <a:srgbClr val="0070C0"/>
                </a:solidFill>
              </a:rPr>
              <a:t>omogenitorialità</a:t>
            </a:r>
            <a:r>
              <a:rPr lang="it-IT" sz="2000" b="1" dirty="0" smtClean="0">
                <a:solidFill>
                  <a:srgbClr val="0070C0"/>
                </a:solidFill>
              </a:rPr>
              <a:t>. Chi solleva dubbi circa la tesi secondo cui i bambini dei genitori dello stesso sesso non mostrano problemi di sviluppo, è facilmente accusato di omofobia. Succede lo stesso negli Stati Uniti?</a:t>
            </a:r>
            <a:r>
              <a:rPr lang="it-IT" sz="2000" b="1" dirty="0" smtClean="0"/>
              <a:t/>
            </a:r>
            <a:br>
              <a:rPr lang="it-IT" sz="2000" b="1" dirty="0" smtClean="0"/>
            </a:br>
            <a:endParaRPr lang="it-IT" sz="2000" b="1" dirty="0" smtClean="0"/>
          </a:p>
        </p:txBody>
      </p:sp>
      <p:sp>
        <p:nvSpPr>
          <p:cNvPr id="5" name="Segnaposto data 4"/>
          <p:cNvSpPr>
            <a:spLocks noGrp="1"/>
          </p:cNvSpPr>
          <p:nvPr>
            <p:ph type="dt" sz="half" idx="10"/>
          </p:nvPr>
        </p:nvSpPr>
        <p:spPr/>
        <p:txBody>
          <a:bodyPr/>
          <a:lstStyle/>
          <a:p>
            <a:fld id="{EE392FA6-ACDA-472F-9FBC-CB2755BE00F1}"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16</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3212976"/>
            <a:ext cx="8640960" cy="3384376"/>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Penso che noi, che riconosciamo la presenza di problemi nello sviluppo di figli di coppie omosessuali, </a:t>
            </a:r>
            <a:r>
              <a:rPr lang="it-IT" sz="2000" dirty="0" smtClean="0"/>
              <a:t>siamo sovente </a:t>
            </a:r>
            <a:r>
              <a:rPr lang="it-IT" sz="2000" b="1" dirty="0" smtClean="0"/>
              <a:t>accusati di omofobia </a:t>
            </a:r>
            <a:r>
              <a:rPr lang="it-IT" sz="2000" dirty="0" smtClean="0"/>
              <a:t>perché le prove in questa direzione sono talmente forti che coloro che ingenuamente accettano la tesi opposta avrebbero altrimenti ben pochi argomenti. </a:t>
            </a:r>
          </a:p>
          <a:p>
            <a:pPr algn="just"/>
            <a:r>
              <a:rPr lang="it-IT" sz="2000" b="1" dirty="0" smtClean="0">
                <a:solidFill>
                  <a:srgbClr val="FF0000"/>
                </a:solidFill>
              </a:rPr>
              <a:t>Dobbiamo ricordare che molti</a:t>
            </a:r>
            <a:r>
              <a:rPr lang="it-IT" sz="2000" b="1" dirty="0" smtClean="0"/>
              <a:t>, probabilmente la maggior parte, degli scienziati in questo campo sono essi stessi omosessuali e rispondono a livello emotivo e personale</a:t>
            </a:r>
            <a:r>
              <a:rPr lang="it-IT" sz="2000" dirty="0" smtClean="0"/>
              <a:t>. </a:t>
            </a:r>
          </a:p>
          <a:p>
            <a:pPr algn="just"/>
            <a:r>
              <a:rPr lang="it-IT" sz="2000" b="1" dirty="0" smtClean="0">
                <a:solidFill>
                  <a:srgbClr val="FF0000"/>
                </a:solidFill>
              </a:rPr>
              <a:t>Forse sono stati, a propria volta, oggetto di stigmatizzazione </a:t>
            </a:r>
            <a:r>
              <a:rPr lang="it-IT" sz="2000" b="1" dirty="0" smtClean="0"/>
              <a:t>per il proprio orientamento sessuale. </a:t>
            </a:r>
            <a:r>
              <a:rPr lang="it-IT" sz="2000" dirty="0" smtClean="0"/>
              <a:t>Quando mostriamo loro delle prove a sostegno delle difficoltà affrontate da queste famiglie, stiamo dunque loro chiedendo di affrontare una verità difficile.</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1008112"/>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2. La maggior parte della letteratura scientifica afferma che non esistono differenze tra i bambini di genitori dello stesso sesso e figli di genitori eterosessuali. È proprio così?</a:t>
            </a:r>
          </a:p>
        </p:txBody>
      </p:sp>
      <p:sp>
        <p:nvSpPr>
          <p:cNvPr id="5" name="Segnaposto data 4"/>
          <p:cNvSpPr>
            <a:spLocks noGrp="1"/>
          </p:cNvSpPr>
          <p:nvPr>
            <p:ph type="dt" sz="half" idx="10"/>
          </p:nvPr>
        </p:nvSpPr>
        <p:spPr/>
        <p:txBody>
          <a:bodyPr/>
          <a:lstStyle/>
          <a:p>
            <a:fld id="{C478B959-4667-4153-A9D6-BD19C7B92A68}"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17</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3212976"/>
            <a:ext cx="8640960" cy="2520280"/>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La tesi secondo la quale non ci sarebbero differenze </a:t>
            </a:r>
            <a:r>
              <a:rPr lang="it-IT" sz="2000" dirty="0" smtClean="0"/>
              <a:t>tra i figli di famiglie </a:t>
            </a:r>
            <a:r>
              <a:rPr lang="it-IT" sz="2000" dirty="0" err="1" smtClean="0"/>
              <a:t>omo</a:t>
            </a:r>
            <a:r>
              <a:rPr lang="it-IT" sz="2000" dirty="0" smtClean="0"/>
              <a:t> ed eterosessuali è una pura invenzione, </a:t>
            </a:r>
            <a:r>
              <a:rPr lang="it-IT" sz="2000" b="1" dirty="0" smtClean="0"/>
              <a:t>senza alcun fondamento scientifico</a:t>
            </a:r>
            <a:r>
              <a:rPr lang="it-IT" sz="2000" dirty="0" smtClean="0"/>
              <a:t>. </a:t>
            </a:r>
          </a:p>
          <a:p>
            <a:pPr algn="just"/>
            <a:r>
              <a:rPr lang="it-IT" sz="2000" b="1" dirty="0" smtClean="0">
                <a:solidFill>
                  <a:srgbClr val="FF0000"/>
                </a:solidFill>
              </a:rPr>
              <a:t>Ci sono due problemi principali </a:t>
            </a:r>
            <a:r>
              <a:rPr lang="it-IT" sz="2000" dirty="0" smtClean="0"/>
              <a:t>nei circa </a:t>
            </a:r>
            <a:r>
              <a:rPr lang="it-IT" sz="2000" b="1" dirty="0" smtClean="0"/>
              <a:t>75 studi </a:t>
            </a:r>
            <a:r>
              <a:rPr lang="it-IT" sz="2000" dirty="0" smtClean="0"/>
              <a:t>su cui tale tesi è fondata. Innanzitutto, la possibilità di trarre inferenze scientifiche si basa sull’utilizzo di campioni casuali accuratamente selezionati ma la maggior parte degli studi </a:t>
            </a:r>
            <a:r>
              <a:rPr lang="it-IT" sz="2000" b="1" dirty="0" smtClean="0"/>
              <a:t>(almeno 70) non fa uso di un campione casuale. </a:t>
            </a:r>
          </a:p>
          <a:p>
            <a:pPr algn="just"/>
            <a:r>
              <a:rPr lang="it-IT" sz="2000" b="1" dirty="0" smtClean="0">
                <a:solidFill>
                  <a:srgbClr val="FF0000"/>
                </a:solidFill>
              </a:rPr>
              <a:t>Al contrario, </a:t>
            </a:r>
            <a:r>
              <a:rPr lang="it-IT" sz="2000" dirty="0" smtClean="0"/>
              <a:t>i partecipanti a questi studi vengono selezionati tra i membri attivi di gruppi a supporto della genitorialità gay.</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animEffect transition="in" filter="fade">
                                      <p:cBhvr>
                                        <p:cTn id="21" dur="1000"/>
                                        <p:tgtEl>
                                          <p:spTgt spid="10">
                                            <p:txEl>
                                              <p:pRg st="1" end="1"/>
                                            </p:txEl>
                                          </p:spTgt>
                                        </p:tgtEl>
                                      </p:cBhvr>
                                    </p:animEffect>
                                    <p:anim calcmode="lin" valueType="num">
                                      <p:cBhvr>
                                        <p:cTn id="22"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2" end="2"/>
                                            </p:txEl>
                                          </p:spTgt>
                                        </p:tgtEl>
                                        <p:attrNameLst>
                                          <p:attrName>style.visibility</p:attrName>
                                        </p:attrNameLst>
                                      </p:cBhvr>
                                      <p:to>
                                        <p:strVal val="visible"/>
                                      </p:to>
                                    </p:set>
                                    <p:animEffect transition="in" filter="fade">
                                      <p:cBhvr>
                                        <p:cTn id="28" dur="1000"/>
                                        <p:tgtEl>
                                          <p:spTgt spid="10">
                                            <p:txEl>
                                              <p:pRg st="2" end="2"/>
                                            </p:txEl>
                                          </p:spTgt>
                                        </p:tgtEl>
                                      </p:cBhvr>
                                    </p:animEffect>
                                    <p:anim calcmode="lin" valueType="num">
                                      <p:cBhvr>
                                        <p:cTn id="29"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432048"/>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3. Quali problemi dal punto di vista metodologico?</a:t>
            </a:r>
          </a:p>
          <a:p>
            <a:pPr algn="just"/>
            <a:r>
              <a:rPr lang="it-IT" sz="2000" b="1" dirty="0" smtClean="0"/>
              <a:t/>
            </a:r>
            <a:br>
              <a:rPr lang="it-IT" sz="2000" b="1" dirty="0" smtClean="0"/>
            </a:br>
            <a:endParaRPr lang="it-IT" sz="2000" b="1" dirty="0" smtClean="0">
              <a:solidFill>
                <a:srgbClr val="0070C0"/>
              </a:solidFill>
            </a:endParaRPr>
          </a:p>
        </p:txBody>
      </p:sp>
      <p:sp>
        <p:nvSpPr>
          <p:cNvPr id="5" name="Segnaposto data 4"/>
          <p:cNvSpPr>
            <a:spLocks noGrp="1"/>
          </p:cNvSpPr>
          <p:nvPr>
            <p:ph type="dt" sz="half" idx="10"/>
          </p:nvPr>
        </p:nvSpPr>
        <p:spPr/>
        <p:txBody>
          <a:bodyPr/>
          <a:lstStyle/>
          <a:p>
            <a:fld id="{D302AC2B-976B-4AF8-9C5B-5DE80FDEF7BF}"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18</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2492896"/>
            <a:ext cx="8640960" cy="1584176"/>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La maggior parte delle ricerche </a:t>
            </a:r>
            <a:r>
              <a:rPr lang="it-IT" sz="2000" dirty="0" smtClean="0"/>
              <a:t>conta su </a:t>
            </a:r>
            <a:r>
              <a:rPr lang="it-IT" sz="2000" b="1" dirty="0" smtClean="0"/>
              <a:t>meno di 40 partecipanti</a:t>
            </a:r>
            <a:r>
              <a:rPr lang="it-IT" sz="2000" dirty="0" smtClean="0"/>
              <a:t>. Secondariamente, nessuno dei quattro o cinque studi che fanno uso di un campione casuale ha identificato direttamente le coppie omosessuali ma si è invece basato su un calcolo che, come abbiamo appurato, classifica erroneamente le coppie eterosessuali come omosessuali, sovrastimandone così il numero.</a:t>
            </a:r>
            <a:endParaRPr lang="it-IT" sz="2000" dirty="0"/>
          </a:p>
        </p:txBody>
      </p:sp>
      <p:pic>
        <p:nvPicPr>
          <p:cNvPr id="9218" name="Picture 2" descr="C:\Users\Master\Desktop\Raccolta foto\foto PPT\Maternità\f16.jpg"/>
          <p:cNvPicPr>
            <a:picLocks noChangeAspect="1" noChangeArrowheads="1"/>
          </p:cNvPicPr>
          <p:nvPr/>
        </p:nvPicPr>
        <p:blipFill>
          <a:blip r:embed="rId2" cstate="print"/>
          <a:srcRect/>
          <a:stretch>
            <a:fillRect/>
          </a:stretch>
        </p:blipFill>
        <p:spPr bwMode="auto">
          <a:xfrm>
            <a:off x="5169642" y="4293096"/>
            <a:ext cx="3029845" cy="2016224"/>
          </a:xfrm>
          <a:prstGeom prst="rect">
            <a:avLst/>
          </a:prstGeom>
          <a:noFill/>
          <a:ln w="25400">
            <a:solidFill>
              <a:schemeClr val="accent1"/>
            </a:solidFill>
          </a:ln>
        </p:spPr>
      </p:pic>
      <p:pic>
        <p:nvPicPr>
          <p:cNvPr id="9219" name="Picture 3" descr="C:\Users\Master\Desktop\Raccolta foto\foto PPT\Maternità\f17.jpg"/>
          <p:cNvPicPr>
            <a:picLocks noChangeAspect="1" noChangeArrowheads="1"/>
          </p:cNvPicPr>
          <p:nvPr/>
        </p:nvPicPr>
        <p:blipFill>
          <a:blip r:embed="rId3" cstate="print"/>
          <a:srcRect/>
          <a:stretch>
            <a:fillRect/>
          </a:stretch>
        </p:blipFill>
        <p:spPr bwMode="auto">
          <a:xfrm>
            <a:off x="971600" y="4293096"/>
            <a:ext cx="3276364" cy="201622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9219"/>
                                        </p:tgtEl>
                                        <p:attrNameLst>
                                          <p:attrName>style.visibility</p:attrName>
                                        </p:attrNameLst>
                                      </p:cBhvr>
                                      <p:to>
                                        <p:strVal val="visible"/>
                                      </p:to>
                                    </p:set>
                                    <p:animEffect transition="in" filter="wheel(4)">
                                      <p:cBhvr>
                                        <p:cTn id="28" dur="2000"/>
                                        <p:tgtEl>
                                          <p:spTgt spid="9219"/>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9218"/>
                                        </p:tgtEl>
                                        <p:attrNameLst>
                                          <p:attrName>style.visibility</p:attrName>
                                        </p:attrNameLst>
                                      </p:cBhvr>
                                      <p:to>
                                        <p:strVal val="visible"/>
                                      </p:to>
                                    </p:set>
                                    <p:animEffect transition="in" filter="wheel(4)">
                                      <p:cBhvr>
                                        <p:cTn id="33" dur="2000"/>
                                        <p:tgtEl>
                                          <p:spTgt spid="9218"/>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1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720080"/>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4. Riferendosi ai suoi studi, quali sono le difficoltà più comuni riscontrate nei bambini dei genitori dello stesso sesso?</a:t>
            </a:r>
          </a:p>
          <a:p>
            <a:pPr algn="just"/>
            <a:r>
              <a:rPr lang="it-IT" sz="2000" b="1" dirty="0" smtClean="0"/>
              <a:t/>
            </a:r>
            <a:br>
              <a:rPr lang="it-IT" sz="2000" b="1" dirty="0" smtClean="0"/>
            </a:br>
            <a:r>
              <a:rPr lang="it-IT" sz="2000" b="1" dirty="0" smtClean="0"/>
              <a:t/>
            </a:r>
            <a:br>
              <a:rPr lang="it-IT" sz="2000" b="1" dirty="0" smtClean="0"/>
            </a:br>
            <a:endParaRPr lang="it-IT" sz="2000" b="1" dirty="0" smtClean="0">
              <a:solidFill>
                <a:srgbClr val="0070C0"/>
              </a:solidFill>
            </a:endParaRPr>
          </a:p>
        </p:txBody>
      </p:sp>
      <p:sp>
        <p:nvSpPr>
          <p:cNvPr id="5" name="Segnaposto data 4"/>
          <p:cNvSpPr>
            <a:spLocks noGrp="1"/>
          </p:cNvSpPr>
          <p:nvPr>
            <p:ph type="dt" sz="half" idx="10"/>
          </p:nvPr>
        </p:nvSpPr>
        <p:spPr/>
        <p:txBody>
          <a:bodyPr/>
          <a:lstStyle/>
          <a:p>
            <a:fld id="{33426CA1-9A52-4F56-B2B6-C0181921A0EF}"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19</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2708920"/>
            <a:ext cx="8640960" cy="1584176"/>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I figli di genitori omosessuali </a:t>
            </a:r>
            <a:r>
              <a:rPr lang="it-IT" sz="2000" b="1" dirty="0" smtClean="0"/>
              <a:t>hanno</a:t>
            </a:r>
            <a:r>
              <a:rPr lang="it-IT" sz="2000" dirty="0" smtClean="0"/>
              <a:t> </a:t>
            </a:r>
            <a:r>
              <a:rPr lang="it-IT" sz="2000" b="1" dirty="0" smtClean="0"/>
              <a:t>il doppio delle probabilità di sviluppare problematiche emotive – depressione e ansia – rispetto agli altri bambini</a:t>
            </a:r>
            <a:r>
              <a:rPr lang="it-IT" sz="2000" dirty="0" smtClean="0"/>
              <a:t>. </a:t>
            </a:r>
          </a:p>
          <a:p>
            <a:pPr algn="just"/>
            <a:r>
              <a:rPr lang="it-IT" sz="2000" b="1" dirty="0" smtClean="0">
                <a:solidFill>
                  <a:srgbClr val="FF0000"/>
                </a:solidFill>
              </a:rPr>
              <a:t>Ho potuto riscontrare risultati analoghi </a:t>
            </a:r>
            <a:r>
              <a:rPr lang="it-IT" sz="2000" dirty="0" smtClean="0"/>
              <a:t>in molte mie ricerche che usavano database diversi e anche altri studiosi sono giunti a conclusioni simili, anche mediante studi longitudinali, che hanno seguito i bambini per oltre 20 anni.</a:t>
            </a:r>
            <a:endParaRPr lang="it-IT" sz="2000" dirty="0"/>
          </a:p>
        </p:txBody>
      </p:sp>
      <p:pic>
        <p:nvPicPr>
          <p:cNvPr id="10243" name="Picture 3" descr="C:\Users\Master\Desktop\Raccolta foto\foto PPT\Maternità\f19.jpg"/>
          <p:cNvPicPr>
            <a:picLocks noChangeAspect="1" noChangeArrowheads="1"/>
          </p:cNvPicPr>
          <p:nvPr/>
        </p:nvPicPr>
        <p:blipFill>
          <a:blip r:embed="rId2" cstate="print"/>
          <a:srcRect/>
          <a:stretch>
            <a:fillRect/>
          </a:stretch>
        </p:blipFill>
        <p:spPr bwMode="auto">
          <a:xfrm>
            <a:off x="611560" y="4509120"/>
            <a:ext cx="3312368" cy="1854926"/>
          </a:xfrm>
          <a:prstGeom prst="rect">
            <a:avLst/>
          </a:prstGeom>
          <a:noFill/>
          <a:ln w="25400">
            <a:solidFill>
              <a:schemeClr val="accent1"/>
            </a:solidFill>
          </a:ln>
        </p:spPr>
      </p:pic>
      <p:pic>
        <p:nvPicPr>
          <p:cNvPr id="10244" name="Picture 4" descr="C:\Users\Master\Desktop\Raccolta foto\foto PPT\Maternità\f20.jpg"/>
          <p:cNvPicPr>
            <a:picLocks noChangeAspect="1" noChangeArrowheads="1"/>
          </p:cNvPicPr>
          <p:nvPr/>
        </p:nvPicPr>
        <p:blipFill>
          <a:blip r:embed="rId3" cstate="print"/>
          <a:srcRect/>
          <a:stretch>
            <a:fillRect/>
          </a:stretch>
        </p:blipFill>
        <p:spPr bwMode="auto">
          <a:xfrm>
            <a:off x="5639730" y="4509120"/>
            <a:ext cx="2885890" cy="1872208"/>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0243"/>
                                        </p:tgtEl>
                                        <p:attrNameLst>
                                          <p:attrName>style.visibility</p:attrName>
                                        </p:attrNameLst>
                                      </p:cBhvr>
                                      <p:to>
                                        <p:strVal val="visible"/>
                                      </p:to>
                                    </p:set>
                                    <p:animEffect transition="in" filter="wheel(4)">
                                      <p:cBhvr>
                                        <p:cTn id="28" dur="2000"/>
                                        <p:tgtEl>
                                          <p:spTgt spid="10243"/>
                                        </p:tgtEl>
                                      </p:cBhvr>
                                    </p:animEffect>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0244"/>
                                        </p:tgtEl>
                                        <p:attrNameLst>
                                          <p:attrName>style.visibility</p:attrName>
                                        </p:attrNameLst>
                                      </p:cBhvr>
                                      <p:to>
                                        <p:strVal val="visible"/>
                                      </p:to>
                                    </p:set>
                                    <p:animEffect transition="in" filter="wheel(4)">
                                      <p:cBhvr>
                                        <p:cTn id="33" dur="2000"/>
                                        <p:tgtEl>
                                          <p:spTgt spid="10244"/>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0">
                                            <p:txEl>
                                              <p:pRg st="0" end="0"/>
                                            </p:txEl>
                                          </p:spTgt>
                                        </p:tgtEl>
                                        <p:attrNameLst>
                                          <p:attrName>style.visibility</p:attrName>
                                        </p:attrNameLst>
                                      </p:cBhvr>
                                      <p:to>
                                        <p:strVal val="visible"/>
                                      </p:to>
                                    </p:set>
                                    <p:animEffect transition="in" filter="fade">
                                      <p:cBhvr>
                                        <p:cTn id="38" dur="1000"/>
                                        <p:tgtEl>
                                          <p:spTgt spid="10">
                                            <p:txEl>
                                              <p:pRg st="0" end="0"/>
                                            </p:txEl>
                                          </p:spTgt>
                                        </p:tgtEl>
                                      </p:cBhvr>
                                    </p:animEffect>
                                    <p:anim calcmode="lin" valueType="num">
                                      <p:cBhvr>
                                        <p:cTn id="39"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0">
                                            <p:txEl>
                                              <p:pRg st="1" end="1"/>
                                            </p:txEl>
                                          </p:spTgt>
                                        </p:tgtEl>
                                        <p:attrNameLst>
                                          <p:attrName>style.visibility</p:attrName>
                                        </p:attrNameLst>
                                      </p:cBhvr>
                                      <p:to>
                                        <p:strVal val="visible"/>
                                      </p:to>
                                    </p:set>
                                    <p:animEffect transition="in" filter="fade">
                                      <p:cBhvr>
                                        <p:cTn id="45" dur="1000"/>
                                        <p:tgtEl>
                                          <p:spTgt spid="10">
                                            <p:txEl>
                                              <p:pRg st="1" end="1"/>
                                            </p:txEl>
                                          </p:spTgt>
                                        </p:tgtEl>
                                      </p:cBhvr>
                                    </p:animEffect>
                                    <p:anim calcmode="lin" valueType="num">
                                      <p:cBhvr>
                                        <p:cTn id="4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4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2016224"/>
          </a:xfrm>
          <a:solidFill>
            <a:schemeClr val="tx2">
              <a:lumMod val="20000"/>
              <a:lumOff val="80000"/>
            </a:schemeClr>
          </a:solidFill>
          <a:ln w="25400">
            <a:solidFill>
              <a:schemeClr val="accent1"/>
            </a:solidFill>
          </a:ln>
        </p:spPr>
        <p:txBody>
          <a:bodyPr>
            <a:normAutofit/>
          </a:bodyPr>
          <a:lstStyle/>
          <a:p>
            <a:pPr algn="just" fontAlgn="base"/>
            <a:r>
              <a:rPr lang="it-IT" sz="2000" b="1" dirty="0" smtClean="0">
                <a:solidFill>
                  <a:srgbClr val="FF0000"/>
                </a:solidFill>
              </a:rPr>
              <a:t>Un </a:t>
            </a:r>
            <a:r>
              <a:rPr lang="it-IT" sz="2000" b="1" dirty="0">
                <a:solidFill>
                  <a:srgbClr val="FF0000"/>
                </a:solidFill>
              </a:rPr>
              <a:t>tempo le donne avevano un unico ruolo</a:t>
            </a:r>
            <a:r>
              <a:rPr lang="it-IT" sz="2000" dirty="0">
                <a:solidFill>
                  <a:schemeClr val="tx1"/>
                </a:solidFill>
              </a:rPr>
              <a:t>, quello di essere madri; poi con l'avvento del femminismo questa situazione è andata scomparendo, per ripresentarsi ai tempi nostri. </a:t>
            </a:r>
            <a:endParaRPr lang="it-IT" sz="2000" dirty="0" smtClean="0">
              <a:solidFill>
                <a:schemeClr val="tx1"/>
              </a:solidFill>
            </a:endParaRPr>
          </a:p>
          <a:p>
            <a:pPr algn="just" fontAlgn="base"/>
            <a:r>
              <a:rPr lang="it-IT" sz="2000" b="1" dirty="0" smtClean="0">
                <a:solidFill>
                  <a:srgbClr val="FF0000"/>
                </a:solidFill>
              </a:rPr>
              <a:t>Oggi </a:t>
            </a:r>
            <a:r>
              <a:rPr lang="it-IT" sz="2000" b="1" dirty="0">
                <a:solidFill>
                  <a:srgbClr val="FF0000"/>
                </a:solidFill>
              </a:rPr>
              <a:t>i figli </a:t>
            </a:r>
            <a:r>
              <a:rPr lang="it-IT" sz="2000" dirty="0">
                <a:solidFill>
                  <a:schemeClr val="tx1"/>
                </a:solidFill>
              </a:rPr>
              <a:t>sono un traguardo sociale oltre che personale e, se da una parte il sogno di famiglia tradizionale evapora, comunque uomini e donne non vogliono proprio rinunciare ad un </a:t>
            </a:r>
            <a:r>
              <a:rPr lang="it-IT" sz="2000" dirty="0" smtClean="0">
                <a:solidFill>
                  <a:schemeClr val="tx1"/>
                </a:solidFill>
              </a:rPr>
              <a:t>figlio, anche a costo di ricorrere alla maternità surrogata.</a:t>
            </a:r>
            <a:endParaRPr lang="it-IT" dirty="0"/>
          </a:p>
        </p:txBody>
      </p:sp>
      <p:sp>
        <p:nvSpPr>
          <p:cNvPr id="5" name="Segnaposto data 4"/>
          <p:cNvSpPr>
            <a:spLocks noGrp="1"/>
          </p:cNvSpPr>
          <p:nvPr>
            <p:ph type="dt" sz="half" idx="10"/>
          </p:nvPr>
        </p:nvSpPr>
        <p:spPr/>
        <p:txBody>
          <a:bodyPr/>
          <a:lstStyle/>
          <a:p>
            <a:fld id="{5F8931A9-9EE6-4C7F-88AF-0AAA1E38C8DA}"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2</a:t>
            </a:fld>
            <a:endParaRPr lang="it-IT"/>
          </a:p>
        </p:txBody>
      </p:sp>
      <p:sp>
        <p:nvSpPr>
          <p:cNvPr id="9" name="CasellaDiTesto 8"/>
          <p:cNvSpPr txBox="1"/>
          <p:nvPr/>
        </p:nvSpPr>
        <p:spPr>
          <a:xfrm>
            <a:off x="971600" y="980728"/>
            <a:ext cx="7200800" cy="461665"/>
          </a:xfrm>
          <a:prstGeom prst="rect">
            <a:avLst/>
          </a:prstGeom>
          <a:noFill/>
        </p:spPr>
        <p:txBody>
          <a:bodyPr wrap="square" rtlCol="0">
            <a:spAutoFit/>
          </a:bodyPr>
          <a:lstStyle/>
          <a:p>
            <a:pPr algn="ctr"/>
            <a:r>
              <a:rPr lang="it-IT" sz="2400" b="1" dirty="0" smtClean="0">
                <a:solidFill>
                  <a:srgbClr val="0070C0"/>
                </a:solidFill>
              </a:rPr>
              <a:t>La maternità ieri ed oggi</a:t>
            </a:r>
            <a:endParaRPr lang="it-IT" sz="2400" b="1" dirty="0">
              <a:solidFill>
                <a:srgbClr val="0070C0"/>
              </a:solidFill>
            </a:endParaRPr>
          </a:p>
        </p:txBody>
      </p:sp>
      <p:pic>
        <p:nvPicPr>
          <p:cNvPr id="2050" name="Picture 2" descr="C:\Users\Master\Desktop\Raccolta foto\foto PPT\Maternità\f4.jpg"/>
          <p:cNvPicPr>
            <a:picLocks noChangeAspect="1" noChangeArrowheads="1"/>
          </p:cNvPicPr>
          <p:nvPr/>
        </p:nvPicPr>
        <p:blipFill>
          <a:blip r:embed="rId2" cstate="print"/>
          <a:srcRect/>
          <a:stretch>
            <a:fillRect/>
          </a:stretch>
        </p:blipFill>
        <p:spPr bwMode="auto">
          <a:xfrm>
            <a:off x="2339752" y="3789040"/>
            <a:ext cx="5122228" cy="273630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Effect transition="in" filter="wheel(4)">
                                      <p:cBhvr>
                                        <p:cTn id="14" dur="2000"/>
                                        <p:tgtEl>
                                          <p:spTgt spid="2050"/>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720080"/>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5. Possiamo attribuire queste difficoltà alla stigmatizzazione da parte della società nei confronti delle persone omosessuali?</a:t>
            </a:r>
          </a:p>
          <a:p>
            <a:pPr algn="just"/>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endParaRPr lang="it-IT" sz="2000" b="1" dirty="0" smtClean="0">
              <a:solidFill>
                <a:srgbClr val="0070C0"/>
              </a:solidFill>
            </a:endParaRPr>
          </a:p>
        </p:txBody>
      </p:sp>
      <p:sp>
        <p:nvSpPr>
          <p:cNvPr id="5" name="Segnaposto data 4"/>
          <p:cNvSpPr>
            <a:spLocks noGrp="1"/>
          </p:cNvSpPr>
          <p:nvPr>
            <p:ph type="dt" sz="half" idx="10"/>
          </p:nvPr>
        </p:nvSpPr>
        <p:spPr/>
        <p:txBody>
          <a:bodyPr/>
          <a:lstStyle/>
          <a:p>
            <a:fld id="{A3656527-6D5A-4A56-9176-D998E6109E5B}"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20</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2852936"/>
            <a:ext cx="8640960" cy="1584176"/>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La stigmatizzazione </a:t>
            </a:r>
            <a:r>
              <a:rPr lang="it-IT" sz="2000" dirty="0" smtClean="0"/>
              <a:t>è indubbiamente un problema ma non è un problema più grave per i figli di coppie gay né è in grado di spiegarne la maggior vulnerabilità.</a:t>
            </a:r>
          </a:p>
          <a:p>
            <a:pPr algn="just"/>
            <a:r>
              <a:rPr lang="it-IT" sz="2000" b="1" dirty="0" smtClean="0">
                <a:solidFill>
                  <a:srgbClr val="FF0000"/>
                </a:solidFill>
              </a:rPr>
              <a:t>Ciò non significa in alcun modo </a:t>
            </a:r>
            <a:r>
              <a:rPr lang="it-IT" sz="2000" dirty="0" smtClean="0"/>
              <a:t>che la stigmatizzazione sia accettabile. In tal senso, dobbiamo impegnarci per ridurre gli episodi di bullismo e vittimizzazione che costituiscono un problema grave per molti bambini, inclusi i figli di coppie gay.</a:t>
            </a:r>
            <a:endParaRPr lang="it-IT" sz="2000" dirty="0"/>
          </a:p>
        </p:txBody>
      </p:sp>
      <p:pic>
        <p:nvPicPr>
          <p:cNvPr id="8" name="Picture 2" descr="C:\Users\Master\Desktop\Raccolta foto\foto PPT\Maternità\f18.jpg"/>
          <p:cNvPicPr>
            <a:picLocks noChangeAspect="1" noChangeArrowheads="1"/>
          </p:cNvPicPr>
          <p:nvPr/>
        </p:nvPicPr>
        <p:blipFill>
          <a:blip r:embed="rId2" cstate="print"/>
          <a:srcRect/>
          <a:stretch>
            <a:fillRect/>
          </a:stretch>
        </p:blipFill>
        <p:spPr bwMode="auto">
          <a:xfrm>
            <a:off x="2411760" y="4509120"/>
            <a:ext cx="4348718" cy="201622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heel(4)">
                                      <p:cBhvr>
                                        <p:cTn id="28" dur="20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fade">
                                      <p:cBhvr>
                                        <p:cTn id="33" dur="1000"/>
                                        <p:tgtEl>
                                          <p:spTgt spid="10">
                                            <p:txEl>
                                              <p:pRg st="0" end="0"/>
                                            </p:txEl>
                                          </p:spTgt>
                                        </p:tgtEl>
                                      </p:cBhvr>
                                    </p:animEffect>
                                    <p:anim calcmode="lin" valueType="num">
                                      <p:cBhvr>
                                        <p:cTn id="3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0">
                                            <p:txEl>
                                              <p:pRg st="1" end="1"/>
                                            </p:txEl>
                                          </p:spTgt>
                                        </p:tgtEl>
                                        <p:attrNameLst>
                                          <p:attrName>style.visibility</p:attrName>
                                        </p:attrNameLst>
                                      </p:cBhvr>
                                      <p:to>
                                        <p:strVal val="visible"/>
                                      </p:to>
                                    </p:set>
                                    <p:animEffect transition="in" filter="fade">
                                      <p:cBhvr>
                                        <p:cTn id="40" dur="1000"/>
                                        <p:tgtEl>
                                          <p:spTgt spid="10">
                                            <p:txEl>
                                              <p:pRg st="1" end="1"/>
                                            </p:txEl>
                                          </p:spTgt>
                                        </p:tgtEl>
                                      </p:cBhvr>
                                    </p:animEffect>
                                    <p:anim calcmode="lin" valueType="num">
                                      <p:cBhvr>
                                        <p:cTn id="41"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720080"/>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6. Si sentirebbe di sostenere l’approvazione di leggi che permettono l’adozione da parte di genitori dello stesso sesso?</a:t>
            </a:r>
          </a:p>
          <a:p>
            <a:pPr algn="just"/>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endParaRPr lang="it-IT" sz="2000" b="1" dirty="0" smtClean="0">
              <a:solidFill>
                <a:srgbClr val="0070C0"/>
              </a:solidFill>
            </a:endParaRPr>
          </a:p>
        </p:txBody>
      </p:sp>
      <p:sp>
        <p:nvSpPr>
          <p:cNvPr id="5" name="Segnaposto data 4"/>
          <p:cNvSpPr>
            <a:spLocks noGrp="1"/>
          </p:cNvSpPr>
          <p:nvPr>
            <p:ph type="dt" sz="half" idx="10"/>
          </p:nvPr>
        </p:nvSpPr>
        <p:spPr/>
        <p:txBody>
          <a:bodyPr/>
          <a:lstStyle/>
          <a:p>
            <a:fld id="{9B3565C5-6B90-4BC7-839D-B466170FD063}"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21</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2636912"/>
            <a:ext cx="8640960" cy="2520280"/>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In generale no, </a:t>
            </a:r>
            <a:r>
              <a:rPr lang="it-IT" sz="2000" dirty="0" smtClean="0"/>
              <a:t>ma credo possano sempre esserci delle eccezioni. Non credo che i risultati della mia ricerca possano diventare un punto a favore dell’adozione da parte di coppie omosessuali, dal momento che i figli di coppie adottive fanno già esperienza di maggiori difficoltà emotive. </a:t>
            </a:r>
          </a:p>
          <a:p>
            <a:pPr algn="just"/>
            <a:r>
              <a:rPr lang="it-IT" sz="2000" b="1" dirty="0" smtClean="0">
                <a:solidFill>
                  <a:srgbClr val="FF0000"/>
                </a:solidFill>
              </a:rPr>
              <a:t>Dovremmo però chiederci </a:t>
            </a:r>
            <a:r>
              <a:rPr lang="it-IT" sz="2000" dirty="0" smtClean="0"/>
              <a:t>qual è il superiore interesse del bambino. Dal momento che è cinquanta volte più probabile che un bambino sia eterosessuale piuttosto che omosessuale, il superiore interesse del bambino dovrebbe risiedere nel suo affidamento ad una coppia eterosessuale.</a:t>
            </a:r>
            <a:endParaRPr lang="it-IT" sz="2000" dirty="0"/>
          </a:p>
        </p:txBody>
      </p:sp>
      <p:pic>
        <p:nvPicPr>
          <p:cNvPr id="11266" name="Picture 2" descr="C:\Users\Master\Desktop\Raccolta foto\foto PPT\Maternità\f21.jpg"/>
          <p:cNvPicPr>
            <a:picLocks noChangeAspect="1" noChangeArrowheads="1"/>
          </p:cNvPicPr>
          <p:nvPr/>
        </p:nvPicPr>
        <p:blipFill>
          <a:blip r:embed="rId2" cstate="print"/>
          <a:srcRect/>
          <a:stretch>
            <a:fillRect/>
          </a:stretch>
        </p:blipFill>
        <p:spPr bwMode="auto">
          <a:xfrm>
            <a:off x="3491880" y="5229199"/>
            <a:ext cx="2088232" cy="146487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1266"/>
                                        </p:tgtEl>
                                        <p:attrNameLst>
                                          <p:attrName>style.visibility</p:attrName>
                                        </p:attrNameLst>
                                      </p:cBhvr>
                                      <p:to>
                                        <p:strVal val="visible"/>
                                      </p:to>
                                    </p:set>
                                    <p:animEffect transition="in" filter="wheel(4)">
                                      <p:cBhvr>
                                        <p:cTn id="28" dur="2000"/>
                                        <p:tgtEl>
                                          <p:spTgt spid="11266"/>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fade">
                                      <p:cBhvr>
                                        <p:cTn id="33" dur="1000"/>
                                        <p:tgtEl>
                                          <p:spTgt spid="10">
                                            <p:txEl>
                                              <p:pRg st="0" end="0"/>
                                            </p:txEl>
                                          </p:spTgt>
                                        </p:tgtEl>
                                      </p:cBhvr>
                                    </p:animEffect>
                                    <p:anim calcmode="lin" valueType="num">
                                      <p:cBhvr>
                                        <p:cTn id="3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10">
                                            <p:txEl>
                                              <p:pRg st="1" end="1"/>
                                            </p:txEl>
                                          </p:spTgt>
                                        </p:tgtEl>
                                        <p:attrNameLst>
                                          <p:attrName>style.visibility</p:attrName>
                                        </p:attrNameLst>
                                      </p:cBhvr>
                                      <p:to>
                                        <p:strVal val="visible"/>
                                      </p:to>
                                    </p:set>
                                    <p:animEffect transition="in" filter="fade">
                                      <p:cBhvr>
                                        <p:cTn id="40" dur="1000"/>
                                        <p:tgtEl>
                                          <p:spTgt spid="10">
                                            <p:txEl>
                                              <p:pRg st="1" end="1"/>
                                            </p:txEl>
                                          </p:spTgt>
                                        </p:tgtEl>
                                      </p:cBhvr>
                                    </p:animEffect>
                                    <p:anim calcmode="lin" valueType="num">
                                      <p:cBhvr>
                                        <p:cTn id="41"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772816"/>
            <a:ext cx="8640960" cy="432048"/>
          </a:xfrm>
          <a:solidFill>
            <a:schemeClr val="tx2">
              <a:lumMod val="20000"/>
              <a:lumOff val="80000"/>
            </a:schemeClr>
          </a:solidFill>
          <a:ln w="25400">
            <a:solidFill>
              <a:schemeClr val="accent1"/>
            </a:solidFill>
          </a:ln>
        </p:spPr>
        <p:txBody>
          <a:bodyPr>
            <a:noAutofit/>
          </a:bodyPr>
          <a:lstStyle/>
          <a:p>
            <a:r>
              <a:rPr lang="it-IT" sz="2000" b="1" dirty="0" smtClean="0">
                <a:solidFill>
                  <a:srgbClr val="0070C0"/>
                </a:solidFill>
              </a:rPr>
              <a:t>7. Una regola da rispettare in qualunque situazione?</a:t>
            </a:r>
          </a:p>
          <a:p>
            <a:pPr algn="just"/>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endParaRPr lang="it-IT" sz="2000" b="1" dirty="0" smtClean="0">
              <a:solidFill>
                <a:srgbClr val="0070C0"/>
              </a:solidFill>
            </a:endParaRPr>
          </a:p>
        </p:txBody>
      </p:sp>
      <p:sp>
        <p:nvSpPr>
          <p:cNvPr id="5" name="Segnaposto data 4"/>
          <p:cNvSpPr>
            <a:spLocks noGrp="1"/>
          </p:cNvSpPr>
          <p:nvPr>
            <p:ph type="dt" sz="half" idx="10"/>
          </p:nvPr>
        </p:nvSpPr>
        <p:spPr/>
        <p:txBody>
          <a:bodyPr/>
          <a:lstStyle/>
          <a:p>
            <a:fld id="{08048523-2C6C-451B-AFAA-E2D821F76599}"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22</a:t>
            </a:fld>
            <a:endParaRPr lang="it-IT"/>
          </a:p>
        </p:txBody>
      </p:sp>
      <p:sp>
        <p:nvSpPr>
          <p:cNvPr id="9" name="CasellaDiTesto 8"/>
          <p:cNvSpPr txBox="1"/>
          <p:nvPr/>
        </p:nvSpPr>
        <p:spPr>
          <a:xfrm>
            <a:off x="0" y="980728"/>
            <a:ext cx="9144000" cy="707886"/>
          </a:xfrm>
          <a:prstGeom prst="rect">
            <a:avLst/>
          </a:prstGeom>
          <a:noFill/>
        </p:spPr>
        <p:txBody>
          <a:bodyPr wrap="square" rtlCol="0">
            <a:spAutoFit/>
          </a:bodyPr>
          <a:lstStyle/>
          <a:p>
            <a:pPr algn="ctr" fontAlgn="base"/>
            <a:r>
              <a:rPr lang="it-IT" sz="2000" b="1" dirty="0" smtClean="0">
                <a:solidFill>
                  <a:srgbClr val="0070C0"/>
                </a:solidFill>
              </a:rPr>
              <a:t>Intervista a Paul </a:t>
            </a:r>
            <a:r>
              <a:rPr lang="it-IT" sz="2000" b="1" dirty="0" err="1" smtClean="0">
                <a:solidFill>
                  <a:srgbClr val="0070C0"/>
                </a:solidFill>
              </a:rPr>
              <a:t>Sullins</a:t>
            </a:r>
            <a:r>
              <a:rPr lang="it-IT" sz="2000" b="1" dirty="0" smtClean="0">
                <a:solidFill>
                  <a:srgbClr val="0070C0"/>
                </a:solidFill>
              </a:rPr>
              <a:t>, docente di sociologia alla </a:t>
            </a:r>
          </a:p>
          <a:p>
            <a:pPr algn="ctr" fontAlgn="base"/>
            <a:r>
              <a:rPr lang="it-IT" sz="2000" b="1" i="1" dirty="0" err="1" smtClean="0">
                <a:solidFill>
                  <a:srgbClr val="0070C0"/>
                </a:solidFill>
              </a:rPr>
              <a:t>Catholic</a:t>
            </a:r>
            <a:r>
              <a:rPr lang="it-IT" sz="2000" b="1" i="1" dirty="0" smtClean="0">
                <a:solidFill>
                  <a:srgbClr val="0070C0"/>
                </a:solidFill>
              </a:rPr>
              <a:t> </a:t>
            </a:r>
            <a:r>
              <a:rPr lang="it-IT" sz="2000" b="1" i="1" dirty="0" err="1" smtClean="0">
                <a:solidFill>
                  <a:srgbClr val="0070C0"/>
                </a:solidFill>
              </a:rPr>
              <a:t>University</a:t>
            </a:r>
            <a:r>
              <a:rPr lang="it-IT" sz="2000" b="1" i="1" dirty="0" smtClean="0">
                <a:solidFill>
                  <a:srgbClr val="0070C0"/>
                </a:solidFill>
              </a:rPr>
              <a:t> </a:t>
            </a:r>
            <a:r>
              <a:rPr lang="it-IT" sz="2000" b="1" i="1" dirty="0" err="1" smtClean="0">
                <a:solidFill>
                  <a:srgbClr val="0070C0"/>
                </a:solidFill>
              </a:rPr>
              <a:t>of</a:t>
            </a:r>
            <a:r>
              <a:rPr lang="it-IT" sz="2000" b="1" i="1" dirty="0" smtClean="0">
                <a:solidFill>
                  <a:srgbClr val="0070C0"/>
                </a:solidFill>
              </a:rPr>
              <a:t> America</a:t>
            </a:r>
            <a:r>
              <a:rPr lang="it-IT" sz="2000" b="1" dirty="0" smtClean="0">
                <a:solidFill>
                  <a:srgbClr val="0070C0"/>
                </a:solidFill>
              </a:rPr>
              <a:t> di Washington</a:t>
            </a:r>
            <a:endParaRPr lang="it-IT" sz="2000" b="1" dirty="0">
              <a:solidFill>
                <a:srgbClr val="0070C0"/>
              </a:solidFill>
            </a:endParaRPr>
          </a:p>
        </p:txBody>
      </p:sp>
      <p:sp>
        <p:nvSpPr>
          <p:cNvPr id="10" name="Sottotitolo 2"/>
          <p:cNvSpPr txBox="1">
            <a:spLocks/>
          </p:cNvSpPr>
          <p:nvPr/>
        </p:nvSpPr>
        <p:spPr>
          <a:xfrm>
            <a:off x="251520" y="2564904"/>
            <a:ext cx="8640960" cy="3744416"/>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just"/>
            <a:r>
              <a:rPr lang="it-IT" sz="2000" b="1" dirty="0" smtClean="0">
                <a:solidFill>
                  <a:srgbClr val="FF0000"/>
                </a:solidFill>
              </a:rPr>
              <a:t>No, non dovrebbe essere applicata in maniera rigida o automatica</a:t>
            </a:r>
            <a:r>
              <a:rPr lang="it-IT" sz="2000" dirty="0" smtClean="0"/>
              <a:t>, fondata su ideologie politiche, di qualunque colore esse siano. Quando si prende in considerazione l’adozione da parte di un individuo omosessuale, occorre distinguere tra l’adozione da parte di due genitori – in cui due persone, nessuna delle quali legata al bambino da rapporti di parentela, chiedono allo stesso tempo di diventare legalmente genitori di un minore – e l’adozione da parte di un solo genitore, in cui il partner di uno dei genitori biologici del bambino chiede di poterlo adottare. </a:t>
            </a:r>
          </a:p>
          <a:p>
            <a:pPr algn="just"/>
            <a:r>
              <a:rPr lang="it-IT" sz="2000" b="1" dirty="0" smtClean="0">
                <a:solidFill>
                  <a:srgbClr val="FF0000"/>
                </a:solidFill>
              </a:rPr>
              <a:t>Posso immaginare casi </a:t>
            </a:r>
            <a:r>
              <a:rPr lang="it-IT" sz="2000" dirty="0" smtClean="0"/>
              <a:t>in cui permettere questo secondo caso (l’adozione da parte di un genitore) possa rappresentare l’interesse del bambino, ad esempio quando non è possibile ottenere supporto materiale e morale da parte dell’altro genitore naturale.</a:t>
            </a:r>
            <a:endParaRPr lang="it-IT"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Effect transition="in" filter="fade">
                                      <p:cBhvr>
                                        <p:cTn id="28" dur="1000"/>
                                        <p:tgtEl>
                                          <p:spTgt spid="10">
                                            <p:txEl>
                                              <p:pRg st="0" end="0"/>
                                            </p:txEl>
                                          </p:spTgt>
                                        </p:tgtEl>
                                      </p:cBhvr>
                                    </p:animEffect>
                                    <p:anim calcmode="lin" valueType="num">
                                      <p:cBhvr>
                                        <p:cTn id="29"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0">
                                            <p:txEl>
                                              <p:pRg st="1" end="1"/>
                                            </p:txEl>
                                          </p:spTgt>
                                        </p:tgtEl>
                                        <p:attrNameLst>
                                          <p:attrName>style.visibility</p:attrName>
                                        </p:attrNameLst>
                                      </p:cBhvr>
                                      <p:to>
                                        <p:strVal val="visible"/>
                                      </p:to>
                                    </p:set>
                                    <p:animEffect transition="in" filter="fade">
                                      <p:cBhvr>
                                        <p:cTn id="35" dur="1000"/>
                                        <p:tgtEl>
                                          <p:spTgt spid="10">
                                            <p:txEl>
                                              <p:pRg st="1" end="1"/>
                                            </p:txEl>
                                          </p:spTgt>
                                        </p:tgtEl>
                                      </p:cBhvr>
                                    </p:animEffect>
                                    <p:anim calcmode="lin" valueType="num">
                                      <p:cBhvr>
                                        <p:cTn id="3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3717032"/>
            <a:ext cx="8640960" cy="864096"/>
          </a:xfrm>
          <a:solidFill>
            <a:schemeClr val="tx2">
              <a:lumMod val="20000"/>
              <a:lumOff val="80000"/>
            </a:schemeClr>
          </a:solidFill>
          <a:ln w="25400">
            <a:solidFill>
              <a:schemeClr val="accent1"/>
            </a:solidFill>
          </a:ln>
        </p:spPr>
        <p:txBody>
          <a:bodyPr>
            <a:noAutofit/>
          </a:bodyPr>
          <a:lstStyle/>
          <a:p>
            <a:r>
              <a:rPr lang="it-IT" sz="2400" b="1" i="1" dirty="0" smtClean="0">
                <a:solidFill>
                  <a:srgbClr val="FF0000"/>
                </a:solidFill>
              </a:rPr>
              <a:t>La genitorialità non è un diritto né degli eterosessuali né degli omosessuali. Essere figlio è un diritto di ogni essere umano.</a:t>
            </a:r>
            <a:endParaRPr lang="it-IT" sz="2400" dirty="0" smtClean="0">
              <a:solidFill>
                <a:srgbClr val="FF0000"/>
              </a:solidFill>
            </a:endParaRPr>
          </a:p>
          <a:p>
            <a:pPr algn="just"/>
            <a:r>
              <a:rPr lang="it-IT" sz="2000" b="1" dirty="0" smtClean="0"/>
              <a:t/>
            </a:r>
            <a:br>
              <a:rPr lang="it-IT" sz="2000" b="1" dirty="0" smtClean="0"/>
            </a:br>
            <a:r>
              <a:rPr lang="it-IT" sz="2000" b="1" dirty="0" smtClean="0"/>
              <a:t/>
            </a:r>
            <a:br>
              <a:rPr lang="it-IT" sz="2000" b="1" dirty="0" smtClean="0"/>
            </a:br>
            <a:r>
              <a:rPr lang="it-IT" sz="2000" b="1" dirty="0" smtClean="0"/>
              <a:t/>
            </a:r>
            <a:br>
              <a:rPr lang="it-IT" sz="2000" b="1" dirty="0" smtClean="0"/>
            </a:br>
            <a:endParaRPr lang="it-IT" sz="2000" b="1" dirty="0" smtClean="0">
              <a:solidFill>
                <a:srgbClr val="0070C0"/>
              </a:solidFill>
            </a:endParaRPr>
          </a:p>
        </p:txBody>
      </p:sp>
      <p:sp>
        <p:nvSpPr>
          <p:cNvPr id="5" name="Segnaposto data 4"/>
          <p:cNvSpPr>
            <a:spLocks noGrp="1"/>
          </p:cNvSpPr>
          <p:nvPr>
            <p:ph type="dt" sz="half" idx="10"/>
          </p:nvPr>
        </p:nvSpPr>
        <p:spPr/>
        <p:txBody>
          <a:bodyPr/>
          <a:lstStyle/>
          <a:p>
            <a:fld id="{BCAB59B5-DA6D-43FF-9BD9-38055E46F222}"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23</a:t>
            </a:fld>
            <a:endParaRPr lang="it-IT"/>
          </a:p>
        </p:txBody>
      </p:sp>
      <p:sp>
        <p:nvSpPr>
          <p:cNvPr id="9" name="CasellaDiTesto 8"/>
          <p:cNvSpPr txBox="1"/>
          <p:nvPr/>
        </p:nvSpPr>
        <p:spPr>
          <a:xfrm>
            <a:off x="0" y="980728"/>
            <a:ext cx="9144000" cy="461665"/>
          </a:xfrm>
          <a:prstGeom prst="rect">
            <a:avLst/>
          </a:prstGeom>
          <a:noFill/>
        </p:spPr>
        <p:txBody>
          <a:bodyPr wrap="square" rtlCol="0">
            <a:spAutoFit/>
          </a:bodyPr>
          <a:lstStyle/>
          <a:p>
            <a:pPr algn="ctr" fontAlgn="base"/>
            <a:r>
              <a:rPr lang="it-IT" sz="2400" b="1" dirty="0" smtClean="0">
                <a:solidFill>
                  <a:srgbClr val="0070C0"/>
                </a:solidFill>
              </a:rPr>
              <a:t>Vale la pena di sottolineare che:</a:t>
            </a:r>
            <a:endParaRPr lang="it-IT" sz="2400" b="1" dirty="0">
              <a:solidFill>
                <a:srgbClr val="0070C0"/>
              </a:solidFill>
            </a:endParaRPr>
          </a:p>
        </p:txBody>
      </p:sp>
      <p:sp>
        <p:nvSpPr>
          <p:cNvPr id="10" name="Sottotitolo 2"/>
          <p:cNvSpPr txBox="1">
            <a:spLocks/>
          </p:cNvSpPr>
          <p:nvPr/>
        </p:nvSpPr>
        <p:spPr>
          <a:xfrm>
            <a:off x="251520" y="1628800"/>
            <a:ext cx="8640960" cy="1944216"/>
          </a:xfrm>
          <a:prstGeom prst="rect">
            <a:avLst/>
          </a:prstGeom>
          <a:solidFill>
            <a:schemeClr val="tx2">
              <a:lumMod val="20000"/>
              <a:lumOff val="80000"/>
            </a:schemeClr>
          </a:solidFill>
          <a:ln w="25400">
            <a:solidFill>
              <a:schemeClr val="accent1"/>
            </a:solidFill>
          </a:ln>
        </p:spPr>
        <p:txBody>
          <a:bodyPr vert="horz" lIns="91440" tIns="45720" rIns="91440" bIns="45720" rtlCol="0">
            <a:noAutofit/>
          </a:bodyPr>
          <a:lstStyle/>
          <a:p>
            <a:pPr algn="ctr"/>
            <a:r>
              <a:rPr lang="it-IT" sz="2000" b="1" dirty="0" smtClean="0">
                <a:solidFill>
                  <a:srgbClr val="0070C0"/>
                </a:solidFill>
              </a:rPr>
              <a:t> “</a:t>
            </a:r>
            <a:r>
              <a:rPr lang="it-IT" sz="2000" b="1" i="1" dirty="0" smtClean="0">
                <a:solidFill>
                  <a:srgbClr val="0070C0"/>
                </a:solidFill>
              </a:rPr>
              <a:t>Una coppia gay può dare amore ed essere più stabile di tante coppie etero, ma la questione che dobbiamo porci è a monte: l’identità sessuale al bambino la trasmettono i genitori attraverso la differenza tra i sessi. Se siamo sinceri, ognuno di noi ha chiarissimo nella memoria che aveva un rapporto diverso con il padre e con la madre, e questo è uno schema di crescita che non può essere assolto da una coppia dello stesso sesso</a:t>
            </a:r>
            <a:r>
              <a:rPr lang="it-IT" sz="2000" b="1" dirty="0" smtClean="0">
                <a:solidFill>
                  <a:srgbClr val="0070C0"/>
                </a:solidFill>
              </a:rPr>
              <a:t>”.</a:t>
            </a:r>
            <a:endParaRPr lang="it-IT" sz="2000" b="1" dirty="0">
              <a:solidFill>
                <a:srgbClr val="0070C0"/>
              </a:solidFill>
            </a:endParaRPr>
          </a:p>
        </p:txBody>
      </p:sp>
      <p:pic>
        <p:nvPicPr>
          <p:cNvPr id="1026" name="Picture 2" descr="C:\Users\Master\Desktop\Raccolta foto\foto PPT\Maternità\f2.jpg"/>
          <p:cNvPicPr>
            <a:picLocks noChangeAspect="1" noChangeArrowheads="1"/>
          </p:cNvPicPr>
          <p:nvPr/>
        </p:nvPicPr>
        <p:blipFill>
          <a:blip r:embed="rId2" cstate="print"/>
          <a:srcRect/>
          <a:stretch>
            <a:fillRect/>
          </a:stretch>
        </p:blipFill>
        <p:spPr bwMode="auto">
          <a:xfrm>
            <a:off x="3059831" y="4725144"/>
            <a:ext cx="3024337" cy="1944216"/>
          </a:xfrm>
          <a:prstGeom prst="rect">
            <a:avLst/>
          </a:prstGeom>
          <a:noFill/>
          <a:ln w="25400">
            <a:solidFill>
              <a:schemeClr val="accent1"/>
            </a:solidFill>
          </a:ln>
        </p:spPr>
      </p:pic>
      <p:sp>
        <p:nvSpPr>
          <p:cNvPr id="11" name="CasellaDiTesto 10"/>
          <p:cNvSpPr txBox="1"/>
          <p:nvPr/>
        </p:nvSpPr>
        <p:spPr>
          <a:xfrm>
            <a:off x="6300192" y="5301208"/>
            <a:ext cx="2376264" cy="923330"/>
          </a:xfrm>
          <a:prstGeom prst="rect">
            <a:avLst/>
          </a:prstGeom>
          <a:noFill/>
        </p:spPr>
        <p:txBody>
          <a:bodyPr wrap="square" rtlCol="0">
            <a:spAutoFit/>
          </a:bodyPr>
          <a:lstStyle/>
          <a:p>
            <a:pPr algn="ctr"/>
            <a:r>
              <a:rPr lang="it-IT" sz="5400" b="1" dirty="0" smtClean="0">
                <a:solidFill>
                  <a:srgbClr val="FF0000"/>
                </a:solidFill>
              </a:rPr>
              <a:t>FINE</a:t>
            </a:r>
            <a:endParaRPr lang="it-IT" sz="5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Effect transition="in" filter="wheel(4)">
                                      <p:cBhvr>
                                        <p:cTn id="14" dur="2000"/>
                                        <p:tgtEl>
                                          <p:spTgt spid="102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bg/>
                                          </p:spTgt>
                                        </p:tgtEl>
                                        <p:attrNameLst>
                                          <p:attrName>style.visibility</p:attrName>
                                        </p:attrNameLst>
                                      </p:cBhvr>
                                      <p:to>
                                        <p:strVal val="visible"/>
                                      </p:to>
                                    </p:set>
                                    <p:animEffect transition="in" filter="fade">
                                      <p:cBhvr>
                                        <p:cTn id="26" dur="1000"/>
                                        <p:tgtEl>
                                          <p:spTgt spid="3">
                                            <p:bg/>
                                          </p:spTgt>
                                        </p:tgtEl>
                                      </p:cBhvr>
                                    </p:animEffect>
                                    <p:anim calcmode="lin" valueType="num">
                                      <p:cBhvr>
                                        <p:cTn id="27" dur="1000" fill="hold"/>
                                        <p:tgtEl>
                                          <p:spTgt spid="3">
                                            <p:bg/>
                                          </p:spTgt>
                                        </p:tgtEl>
                                        <p:attrNameLst>
                                          <p:attrName>ppt_x</p:attrName>
                                        </p:attrNameLst>
                                      </p:cBhvr>
                                      <p:tavLst>
                                        <p:tav tm="0">
                                          <p:val>
                                            <p:strVal val="#ppt_x"/>
                                          </p:val>
                                        </p:tav>
                                        <p:tav tm="100000">
                                          <p:val>
                                            <p:strVal val="#ppt_x"/>
                                          </p:val>
                                        </p:tav>
                                      </p:tavLst>
                                    </p:anim>
                                    <p:anim calcmode="lin" valueType="num">
                                      <p:cBhvr>
                                        <p:cTn id="28"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1000"/>
                                        <p:tgtEl>
                                          <p:spTgt spid="3">
                                            <p:txEl>
                                              <p:pRg st="0" end="0"/>
                                            </p:txEl>
                                          </p:spTgt>
                                        </p:tgtEl>
                                      </p:cBhvr>
                                    </p:animEffect>
                                    <p:anim calcmode="lin" valueType="num">
                                      <p:cBhvr>
                                        <p:cTn id="3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fade">
                                      <p:cBhvr>
                                        <p:cTn id="40" dur="1000"/>
                                        <p:tgtEl>
                                          <p:spTgt spid="3">
                                            <p:txEl>
                                              <p:pRg st="1" end="1"/>
                                            </p:txEl>
                                          </p:spTgt>
                                        </p:tgtEl>
                                      </p:cBhvr>
                                    </p:animEffect>
                                    <p:anim calcmode="lin" valueType="num">
                                      <p:cBhvr>
                                        <p:cTn id="4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9" grpId="0"/>
      <p:bldP spid="10"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4248472"/>
          </a:xfrm>
          <a:solidFill>
            <a:schemeClr val="tx2">
              <a:lumMod val="20000"/>
              <a:lumOff val="80000"/>
            </a:schemeClr>
          </a:solidFill>
          <a:ln w="25400">
            <a:solidFill>
              <a:schemeClr val="accent1"/>
            </a:solidFill>
          </a:ln>
        </p:spPr>
        <p:txBody>
          <a:bodyPr>
            <a:normAutofit lnSpcReduction="10000"/>
          </a:bodyPr>
          <a:lstStyle/>
          <a:p>
            <a:pPr algn="just" fontAlgn="base"/>
            <a:r>
              <a:rPr lang="it-IT" sz="2000" b="1" dirty="0" smtClean="0">
                <a:solidFill>
                  <a:srgbClr val="FF0000"/>
                </a:solidFill>
              </a:rPr>
              <a:t>Sono </a:t>
            </a:r>
            <a:r>
              <a:rPr lang="it-IT" sz="2000" b="1" dirty="0">
                <a:solidFill>
                  <a:srgbClr val="FF0000"/>
                </a:solidFill>
              </a:rPr>
              <a:t>sempre di più le donne </a:t>
            </a:r>
            <a:r>
              <a:rPr lang="it-IT" sz="2000" dirty="0">
                <a:solidFill>
                  <a:schemeClr val="tx1"/>
                </a:solidFill>
              </a:rPr>
              <a:t>che desiderano un bambino senza volere accanto un compagno; poco tempo fa si è parlato dell'</a:t>
            </a:r>
            <a:r>
              <a:rPr lang="it-IT" sz="2000" dirty="0" err="1">
                <a:solidFill>
                  <a:schemeClr val="tx1"/>
                </a:solidFill>
              </a:rPr>
              <a:t>inseminatore</a:t>
            </a:r>
            <a:r>
              <a:rPr lang="it-IT" sz="2000" dirty="0">
                <a:solidFill>
                  <a:schemeClr val="tx1"/>
                </a:solidFill>
              </a:rPr>
              <a:t> seriale, un certo Ed </a:t>
            </a:r>
            <a:r>
              <a:rPr lang="it-IT" sz="2000" dirty="0" err="1">
                <a:solidFill>
                  <a:schemeClr val="tx1"/>
                </a:solidFill>
              </a:rPr>
              <a:t>Houben</a:t>
            </a:r>
            <a:r>
              <a:rPr lang="it-IT" sz="2000" dirty="0">
                <a:solidFill>
                  <a:schemeClr val="tx1"/>
                </a:solidFill>
              </a:rPr>
              <a:t>, un olandese di 42 anni che ha avuto 82 figli, mentre altri 10 sono in arrivo. </a:t>
            </a:r>
            <a:endParaRPr lang="it-IT" sz="2000" dirty="0" smtClean="0">
              <a:solidFill>
                <a:schemeClr val="tx1"/>
              </a:solidFill>
            </a:endParaRPr>
          </a:p>
          <a:p>
            <a:pPr algn="just" fontAlgn="base"/>
            <a:endParaRPr lang="it-IT" sz="2000" b="1" dirty="0" smtClean="0">
              <a:solidFill>
                <a:srgbClr val="FF0000"/>
              </a:solidFill>
            </a:endParaRPr>
          </a:p>
          <a:p>
            <a:pPr algn="just" fontAlgn="base"/>
            <a:r>
              <a:rPr lang="it-IT" sz="2000" b="1" dirty="0" smtClean="0">
                <a:solidFill>
                  <a:srgbClr val="FF0000"/>
                </a:solidFill>
              </a:rPr>
              <a:t>Non </a:t>
            </a:r>
            <a:r>
              <a:rPr lang="it-IT" sz="2000" b="1" dirty="0">
                <a:solidFill>
                  <a:srgbClr val="FF0000"/>
                </a:solidFill>
              </a:rPr>
              <a:t>vuole soldi per la sua “missione”, </a:t>
            </a:r>
            <a:r>
              <a:rPr lang="it-IT" sz="2000" dirty="0">
                <a:solidFill>
                  <a:schemeClr val="tx1"/>
                </a:solidFill>
              </a:rPr>
              <a:t>ma solo un rimborso spese, l'alloggio per il periodo necessario a concepire e la firma su un modulo che lo libera da ogni obbligo paterno</a:t>
            </a:r>
            <a:r>
              <a:rPr lang="it-IT" sz="2000" dirty="0" smtClean="0"/>
              <a:t>.</a:t>
            </a:r>
          </a:p>
          <a:p>
            <a:pPr algn="just" fontAlgn="base"/>
            <a:endParaRPr lang="it-IT" sz="2000" b="1" dirty="0" smtClean="0">
              <a:solidFill>
                <a:srgbClr val="FF0000"/>
              </a:solidFill>
            </a:endParaRPr>
          </a:p>
          <a:p>
            <a:pPr algn="just" fontAlgn="base"/>
            <a:r>
              <a:rPr lang="it-IT" sz="2000" b="1" dirty="0" smtClean="0">
                <a:solidFill>
                  <a:srgbClr val="FF0000"/>
                </a:solidFill>
              </a:rPr>
              <a:t>Ma perché per qualche donna </a:t>
            </a:r>
            <a:r>
              <a:rPr lang="it-IT" sz="2000" dirty="0" smtClean="0">
                <a:solidFill>
                  <a:schemeClr val="tx1"/>
                </a:solidFill>
              </a:rPr>
              <a:t>è così importante essere madri? Perché ha a che fare con l'identità, con il destino, con il desiderio e quando una donna decide di fare un figlio e questo non arriva in un tempo sperato, sono crisi, spesso il desiderio si trasforma in ossessione, diventa l'unico pensiero della giornata, la sola attività pulsante.</a:t>
            </a:r>
            <a:endParaRPr lang="it-IT" sz="2800" dirty="0"/>
          </a:p>
        </p:txBody>
      </p:sp>
      <p:sp>
        <p:nvSpPr>
          <p:cNvPr id="5" name="Segnaposto data 4"/>
          <p:cNvSpPr>
            <a:spLocks noGrp="1"/>
          </p:cNvSpPr>
          <p:nvPr>
            <p:ph type="dt" sz="half" idx="10"/>
          </p:nvPr>
        </p:nvSpPr>
        <p:spPr/>
        <p:txBody>
          <a:bodyPr/>
          <a:lstStyle/>
          <a:p>
            <a:fld id="{27691508-C7AB-4F20-8D98-3FD25066EB53}"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3</a:t>
            </a:fld>
            <a:endParaRPr lang="it-IT"/>
          </a:p>
        </p:txBody>
      </p:sp>
      <p:sp>
        <p:nvSpPr>
          <p:cNvPr id="9" name="CasellaDiTesto 8"/>
          <p:cNvSpPr txBox="1"/>
          <p:nvPr/>
        </p:nvSpPr>
        <p:spPr>
          <a:xfrm>
            <a:off x="971600" y="980728"/>
            <a:ext cx="7200800" cy="461665"/>
          </a:xfrm>
          <a:prstGeom prst="rect">
            <a:avLst/>
          </a:prstGeom>
          <a:noFill/>
        </p:spPr>
        <p:txBody>
          <a:bodyPr wrap="square" rtlCol="0">
            <a:spAutoFit/>
          </a:bodyPr>
          <a:lstStyle/>
          <a:p>
            <a:pPr algn="ctr" fontAlgn="base"/>
            <a:r>
              <a:rPr lang="it-IT" sz="2400" b="1" dirty="0" smtClean="0">
                <a:solidFill>
                  <a:srgbClr val="0070C0"/>
                </a:solidFill>
              </a:rPr>
              <a:t>Madri, ma senza uomini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2664296"/>
          </a:xfrm>
          <a:solidFill>
            <a:schemeClr val="tx2">
              <a:lumMod val="20000"/>
              <a:lumOff val="80000"/>
            </a:schemeClr>
          </a:solidFill>
          <a:ln w="25400">
            <a:solidFill>
              <a:schemeClr val="accent1"/>
            </a:solidFill>
          </a:ln>
        </p:spPr>
        <p:txBody>
          <a:bodyPr>
            <a:normAutofit lnSpcReduction="10000"/>
          </a:bodyPr>
          <a:lstStyle/>
          <a:p>
            <a:pPr algn="just" fontAlgn="base"/>
            <a:r>
              <a:rPr lang="it-IT" sz="2000" b="1" dirty="0" smtClean="0">
                <a:solidFill>
                  <a:srgbClr val="FF0000"/>
                </a:solidFill>
              </a:rPr>
              <a:t>Si tratta dell’inseminazione artificiale a domicilio</a:t>
            </a:r>
            <a:r>
              <a:rPr lang="it-IT" sz="2000" dirty="0" smtClean="0">
                <a:solidFill>
                  <a:schemeClr val="tx1"/>
                </a:solidFill>
              </a:rPr>
              <a:t>: proprio così, è il postino a consegnare dei kit che, usati nella maniera giusta seguendo comunque istruzioni abbastanza semplici, permettono potenzialmente a ogni donna di procedere all’inseminazione, col materiale genetico arrivato direttamente dalla banca del seme e previamente scelto dalla futura gestante, che </a:t>
            </a:r>
            <a:r>
              <a:rPr lang="it-IT" sz="2000" b="1" dirty="0" smtClean="0">
                <a:solidFill>
                  <a:schemeClr val="tx1"/>
                </a:solidFill>
              </a:rPr>
              <a:t>può tranquillamente fecondarsi in casa e in solitudine e generare un figlio. </a:t>
            </a:r>
          </a:p>
          <a:p>
            <a:pPr algn="just" fontAlgn="base"/>
            <a:r>
              <a:rPr lang="it-IT" sz="2000" b="1" dirty="0" smtClean="0">
                <a:solidFill>
                  <a:srgbClr val="FF0000"/>
                </a:solidFill>
              </a:rPr>
              <a:t>La scelta del donatore </a:t>
            </a:r>
            <a:r>
              <a:rPr lang="it-IT" sz="2000" dirty="0" smtClean="0">
                <a:solidFill>
                  <a:schemeClr val="tx1"/>
                </a:solidFill>
              </a:rPr>
              <a:t>può essere compiuta come in una normale banca del seme, scegliendo mestiere, caratteristiche fisiche e attitudini che sono segnalate sulle schede dei donatori.</a:t>
            </a:r>
            <a:endParaRPr lang="it-IT" sz="2800" dirty="0">
              <a:solidFill>
                <a:schemeClr val="tx1"/>
              </a:solidFill>
            </a:endParaRPr>
          </a:p>
        </p:txBody>
      </p:sp>
      <p:sp>
        <p:nvSpPr>
          <p:cNvPr id="5" name="Segnaposto data 4"/>
          <p:cNvSpPr>
            <a:spLocks noGrp="1"/>
          </p:cNvSpPr>
          <p:nvPr>
            <p:ph type="dt" sz="half" idx="10"/>
          </p:nvPr>
        </p:nvSpPr>
        <p:spPr/>
        <p:txBody>
          <a:bodyPr/>
          <a:lstStyle/>
          <a:p>
            <a:fld id="{E9B9E853-B451-49A0-ABCC-28DE64E5DEDC}"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4</a:t>
            </a:fld>
            <a:endParaRPr lang="it-IT"/>
          </a:p>
        </p:txBody>
      </p:sp>
      <p:sp>
        <p:nvSpPr>
          <p:cNvPr id="9" name="CasellaDiTesto 8"/>
          <p:cNvSpPr txBox="1"/>
          <p:nvPr/>
        </p:nvSpPr>
        <p:spPr>
          <a:xfrm>
            <a:off x="971600" y="980728"/>
            <a:ext cx="7200800" cy="461665"/>
          </a:xfrm>
          <a:prstGeom prst="rect">
            <a:avLst/>
          </a:prstGeom>
          <a:noFill/>
        </p:spPr>
        <p:txBody>
          <a:bodyPr wrap="square" rtlCol="0">
            <a:spAutoFit/>
          </a:bodyPr>
          <a:lstStyle/>
          <a:p>
            <a:pPr algn="ctr" fontAlgn="base"/>
            <a:r>
              <a:rPr lang="it-IT" sz="2400" b="1" dirty="0" smtClean="0">
                <a:solidFill>
                  <a:srgbClr val="0070C0"/>
                </a:solidFill>
              </a:rPr>
              <a:t>C’è anche il kit “fai da te” per  l'inseminazione</a:t>
            </a:r>
          </a:p>
        </p:txBody>
      </p:sp>
      <p:pic>
        <p:nvPicPr>
          <p:cNvPr id="3074" name="Picture 2" descr="C:\Users\Master\Desktop\Raccolta foto\foto PPT\Maternità\f11.jpg"/>
          <p:cNvPicPr>
            <a:picLocks noChangeAspect="1" noChangeArrowheads="1"/>
          </p:cNvPicPr>
          <p:nvPr/>
        </p:nvPicPr>
        <p:blipFill>
          <a:blip r:embed="rId2" cstate="print"/>
          <a:srcRect/>
          <a:stretch>
            <a:fillRect/>
          </a:stretch>
        </p:blipFill>
        <p:spPr bwMode="auto">
          <a:xfrm>
            <a:off x="2843808" y="4365104"/>
            <a:ext cx="3528392" cy="2347984"/>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3528392"/>
          </a:xfrm>
          <a:solidFill>
            <a:schemeClr val="tx2">
              <a:lumMod val="20000"/>
              <a:lumOff val="80000"/>
            </a:schemeClr>
          </a:solidFill>
          <a:ln w="25400">
            <a:solidFill>
              <a:schemeClr val="accent1"/>
            </a:solidFill>
          </a:ln>
        </p:spPr>
        <p:txBody>
          <a:bodyPr>
            <a:normAutofit lnSpcReduction="10000"/>
          </a:bodyPr>
          <a:lstStyle/>
          <a:p>
            <a:pPr algn="just" fontAlgn="base"/>
            <a:r>
              <a:rPr lang="it-IT" sz="2000" b="1" dirty="0" smtClean="0">
                <a:solidFill>
                  <a:srgbClr val="FF0000"/>
                </a:solidFill>
              </a:rPr>
              <a:t>Con l'appellativo di madre surrogata </a:t>
            </a:r>
            <a:r>
              <a:rPr lang="it-IT" sz="2000" dirty="0" smtClean="0">
                <a:solidFill>
                  <a:schemeClr val="tx1"/>
                </a:solidFill>
              </a:rPr>
              <a:t>- </a:t>
            </a:r>
            <a:r>
              <a:rPr lang="it-IT" sz="2000" b="1" dirty="0" smtClean="0">
                <a:solidFill>
                  <a:schemeClr val="tx1"/>
                </a:solidFill>
              </a:rPr>
              <a:t>gestante per altri</a:t>
            </a:r>
            <a:r>
              <a:rPr lang="it-IT" sz="2000" dirty="0" smtClean="0">
                <a:solidFill>
                  <a:schemeClr val="tx1"/>
                </a:solidFill>
              </a:rPr>
              <a:t>, </a:t>
            </a:r>
            <a:r>
              <a:rPr lang="it-IT" sz="2000" b="1" dirty="0" smtClean="0">
                <a:solidFill>
                  <a:schemeClr val="tx1"/>
                </a:solidFill>
              </a:rPr>
              <a:t>gestante d'appoggio</a:t>
            </a:r>
            <a:r>
              <a:rPr lang="it-IT" sz="2000" dirty="0" smtClean="0">
                <a:solidFill>
                  <a:schemeClr val="tx1"/>
                </a:solidFill>
              </a:rPr>
              <a:t> o </a:t>
            </a:r>
            <a:r>
              <a:rPr lang="it-IT" sz="2000" b="1" dirty="0" smtClean="0">
                <a:solidFill>
                  <a:schemeClr val="tx1"/>
                </a:solidFill>
              </a:rPr>
              <a:t>portatrice gestazionale</a:t>
            </a:r>
            <a:r>
              <a:rPr lang="it-IT" sz="2000" dirty="0" smtClean="0">
                <a:solidFill>
                  <a:schemeClr val="tx1"/>
                </a:solidFill>
              </a:rPr>
              <a:t> - si vuole indicare una donna che ha deciso di intraprendere e portare a termine una gravidanza per conto di persone che, per un qualsiasi motivo, non sono in grado di concepire o avere figli.</a:t>
            </a:r>
          </a:p>
          <a:p>
            <a:pPr algn="just" fontAlgn="base"/>
            <a:r>
              <a:rPr lang="it-IT" sz="2000" b="1" dirty="0" smtClean="0">
                <a:solidFill>
                  <a:srgbClr val="FF0000"/>
                </a:solidFill>
              </a:rPr>
              <a:t>Generalmente, </a:t>
            </a:r>
            <a:r>
              <a:rPr lang="it-IT" sz="2000" dirty="0" smtClean="0">
                <a:solidFill>
                  <a:schemeClr val="tx1"/>
                </a:solidFill>
              </a:rPr>
              <a:t>fra la madre surrogata e la coppia o il singolo che richiede la surrogazione è presente un ben preciso accordo sancito da un </a:t>
            </a:r>
            <a:r>
              <a:rPr lang="it-IT" sz="2000" b="1" dirty="0" smtClean="0">
                <a:solidFill>
                  <a:schemeClr val="tx1"/>
                </a:solidFill>
              </a:rPr>
              <a:t>contratto di surrogazione gestazionale</a:t>
            </a:r>
            <a:r>
              <a:rPr lang="it-IT" sz="2000" dirty="0" smtClean="0">
                <a:solidFill>
                  <a:schemeClr val="tx1"/>
                </a:solidFill>
              </a:rPr>
              <a:t>. </a:t>
            </a:r>
          </a:p>
          <a:p>
            <a:pPr algn="just" fontAlgn="base"/>
            <a:r>
              <a:rPr lang="it-IT" sz="2000" b="1" dirty="0" smtClean="0">
                <a:solidFill>
                  <a:srgbClr val="FF0000"/>
                </a:solidFill>
              </a:rPr>
              <a:t>Il contenuto e i punti salienti di tale contratto </a:t>
            </a:r>
            <a:r>
              <a:rPr lang="it-IT" sz="2000" dirty="0" smtClean="0">
                <a:solidFill>
                  <a:schemeClr val="tx1"/>
                </a:solidFill>
              </a:rPr>
              <a:t>potrebbero variare in funzione della legislazione dello stato in cui ci si trova. In qualsiasi caso, a prescindere da quanto scritto nel contratto, la madre surrogata s'impegna a rinunciare agli eventuali diritti sul nascituro o sui nascituri e a "consegnarli", dopo la nascita, alla coppia o al singolo che hanno richiesto la gestazione per altri.</a:t>
            </a:r>
            <a:endParaRPr lang="it-IT" sz="2000" dirty="0">
              <a:solidFill>
                <a:schemeClr val="tx1"/>
              </a:solidFill>
            </a:endParaRPr>
          </a:p>
        </p:txBody>
      </p:sp>
      <p:sp>
        <p:nvSpPr>
          <p:cNvPr id="5" name="Segnaposto data 4"/>
          <p:cNvSpPr>
            <a:spLocks noGrp="1"/>
          </p:cNvSpPr>
          <p:nvPr>
            <p:ph type="dt" sz="half" idx="10"/>
          </p:nvPr>
        </p:nvSpPr>
        <p:spPr/>
        <p:txBody>
          <a:bodyPr/>
          <a:lstStyle/>
          <a:p>
            <a:fld id="{AE11F168-7CBB-433D-B125-A4FB8927EDB5}"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5</a:t>
            </a:fld>
            <a:endParaRPr lang="it-IT"/>
          </a:p>
        </p:txBody>
      </p:sp>
      <p:sp>
        <p:nvSpPr>
          <p:cNvPr id="9" name="CasellaDiTesto 8"/>
          <p:cNvSpPr txBox="1"/>
          <p:nvPr/>
        </p:nvSpPr>
        <p:spPr>
          <a:xfrm>
            <a:off x="971600" y="980728"/>
            <a:ext cx="7200800" cy="461665"/>
          </a:xfrm>
          <a:prstGeom prst="rect">
            <a:avLst/>
          </a:prstGeom>
          <a:noFill/>
        </p:spPr>
        <p:txBody>
          <a:bodyPr wrap="square" rtlCol="0">
            <a:spAutoFit/>
          </a:bodyPr>
          <a:lstStyle/>
          <a:p>
            <a:pPr algn="ctr"/>
            <a:r>
              <a:rPr lang="it-IT" sz="2400" b="1" dirty="0" smtClean="0">
                <a:solidFill>
                  <a:srgbClr val="0070C0"/>
                </a:solidFill>
              </a:rPr>
              <a:t>La maternità surrogata</a:t>
            </a:r>
            <a:endParaRPr lang="it-IT" sz="2400" b="1" dirty="0">
              <a:solidFill>
                <a:srgbClr val="0070C0"/>
              </a:solidFill>
            </a:endParaRPr>
          </a:p>
        </p:txBody>
      </p:sp>
      <p:pic>
        <p:nvPicPr>
          <p:cNvPr id="4098" name="Picture 2" descr="C:\Users\Master\Desktop\Raccolta foto\foto PPT\Maternità\f3.jpg"/>
          <p:cNvPicPr>
            <a:picLocks noChangeAspect="1" noChangeArrowheads="1"/>
          </p:cNvPicPr>
          <p:nvPr/>
        </p:nvPicPr>
        <p:blipFill>
          <a:blip r:embed="rId2" cstate="print"/>
          <a:srcRect/>
          <a:stretch>
            <a:fillRect/>
          </a:stretch>
        </p:blipFill>
        <p:spPr bwMode="auto">
          <a:xfrm>
            <a:off x="3217033" y="5157192"/>
            <a:ext cx="2700299" cy="1512168"/>
          </a:xfrm>
          <a:prstGeom prst="rect">
            <a:avLst/>
          </a:prstGeom>
          <a:noFill/>
          <a:ln w="25400">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heel(4)">
                                      <p:cBhvr>
                                        <p:cTn id="14" dur="2000"/>
                                        <p:tgtEl>
                                          <p:spTgt spid="4098"/>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5" name="Segnaposto data 4"/>
          <p:cNvSpPr>
            <a:spLocks noGrp="1"/>
          </p:cNvSpPr>
          <p:nvPr>
            <p:ph type="dt" sz="half" idx="10"/>
          </p:nvPr>
        </p:nvSpPr>
        <p:spPr/>
        <p:txBody>
          <a:bodyPr/>
          <a:lstStyle/>
          <a:p>
            <a:fld id="{D70DF441-A5E5-4A10-A8DC-42B53E111813}"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6</a:t>
            </a:fld>
            <a:endParaRPr lang="it-IT"/>
          </a:p>
        </p:txBody>
      </p:sp>
      <p:pic>
        <p:nvPicPr>
          <p:cNvPr id="5125" name="Picture 5" descr="C:\Users\Master\Desktop\Raccolta foto\foto PPT\Maternità\f9.jpg"/>
          <p:cNvPicPr>
            <a:picLocks noChangeAspect="1" noChangeArrowheads="1"/>
          </p:cNvPicPr>
          <p:nvPr/>
        </p:nvPicPr>
        <p:blipFill>
          <a:blip r:embed="rId2" cstate="print"/>
          <a:srcRect/>
          <a:stretch>
            <a:fillRect/>
          </a:stretch>
        </p:blipFill>
        <p:spPr bwMode="auto">
          <a:xfrm>
            <a:off x="683568" y="1052736"/>
            <a:ext cx="7934970" cy="532859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4536504"/>
          </a:xfrm>
          <a:solidFill>
            <a:schemeClr val="tx2">
              <a:lumMod val="20000"/>
              <a:lumOff val="80000"/>
            </a:schemeClr>
          </a:solidFill>
          <a:ln w="25400">
            <a:solidFill>
              <a:schemeClr val="accent1"/>
            </a:solidFill>
          </a:ln>
        </p:spPr>
        <p:txBody>
          <a:bodyPr>
            <a:normAutofit fontScale="85000" lnSpcReduction="10000"/>
          </a:bodyPr>
          <a:lstStyle/>
          <a:p>
            <a:pPr algn="just" fontAlgn="base"/>
            <a:r>
              <a:rPr lang="it-IT" sz="2000" b="1" dirty="0" smtClean="0">
                <a:solidFill>
                  <a:srgbClr val="FF0000"/>
                </a:solidFill>
              </a:rPr>
              <a:t>La madre surrogata </a:t>
            </a:r>
            <a:r>
              <a:rPr lang="it-IT" sz="2000" dirty="0" smtClean="0">
                <a:solidFill>
                  <a:schemeClr val="tx1"/>
                </a:solidFill>
              </a:rPr>
              <a:t>e la gestazione per altri da essa intrapresa sono oggetto di dibattiti e controversie in tutto il mondo.</a:t>
            </a:r>
          </a:p>
          <a:p>
            <a:pPr algn="just" fontAlgn="base"/>
            <a:r>
              <a:rPr lang="it-IT" sz="2000" b="1" dirty="0" smtClean="0">
                <a:solidFill>
                  <a:srgbClr val="FF0000"/>
                </a:solidFill>
              </a:rPr>
              <a:t>Le opinioni in merito alla moralità </a:t>
            </a:r>
            <a:r>
              <a:rPr lang="it-IT" sz="2000" dirty="0" smtClean="0">
                <a:solidFill>
                  <a:schemeClr val="tx1"/>
                </a:solidFill>
              </a:rPr>
              <a:t>della surrogazione di maternità sono, infatti, discordanti: se per coloro che non possono avere figli la surrogazione di maternità rappresenta l'unica alternativa possibile, quindi uno "strumento" fondamentale; per altri, la condizione di madre surrogata è immorale e contraria ai diritti e alla dignità delle donne.</a:t>
            </a:r>
          </a:p>
          <a:p>
            <a:pPr algn="just" fontAlgn="base"/>
            <a:r>
              <a:rPr lang="it-IT" sz="2000" b="1" dirty="0" smtClean="0">
                <a:solidFill>
                  <a:srgbClr val="FF0000"/>
                </a:solidFill>
              </a:rPr>
              <a:t>Nel 2016, a Parigi, </a:t>
            </a:r>
            <a:r>
              <a:rPr lang="it-IT" sz="2000" dirty="0" smtClean="0">
                <a:solidFill>
                  <a:schemeClr val="tx1"/>
                </a:solidFill>
              </a:rPr>
              <a:t>le associazioni femministe hanno organizzato un convegno per avanzare la proposta </a:t>
            </a:r>
            <a:r>
              <a:rPr lang="it-IT" sz="2000" b="1" dirty="0" smtClean="0">
                <a:solidFill>
                  <a:schemeClr val="tx1"/>
                </a:solidFill>
              </a:rPr>
              <a:t>di abolire la surrogazione di maternità in tutto il mondo</a:t>
            </a:r>
            <a:r>
              <a:rPr lang="it-IT" sz="2000" dirty="0" smtClean="0">
                <a:solidFill>
                  <a:schemeClr val="tx1"/>
                </a:solidFill>
              </a:rPr>
              <a:t>, poiché considerata una pratica che calpesta la dignità della donna e che </a:t>
            </a:r>
            <a:r>
              <a:rPr lang="it-IT" sz="2000" b="1" dirty="0" smtClean="0">
                <a:solidFill>
                  <a:schemeClr val="tx1"/>
                </a:solidFill>
              </a:rPr>
              <a:t>va contro ai diritti non solo delle donne ma anche dei neonati</a:t>
            </a:r>
            <a:r>
              <a:rPr lang="it-IT" sz="2000" dirty="0" smtClean="0">
                <a:solidFill>
                  <a:schemeClr val="tx1"/>
                </a:solidFill>
              </a:rPr>
              <a:t>.</a:t>
            </a:r>
          </a:p>
          <a:p>
            <a:pPr algn="just" fontAlgn="base"/>
            <a:r>
              <a:rPr lang="it-IT" sz="2000" b="1" dirty="0" smtClean="0">
                <a:solidFill>
                  <a:srgbClr val="FF0000"/>
                </a:solidFill>
              </a:rPr>
              <a:t>A tutto ciò, </a:t>
            </a:r>
            <a:r>
              <a:rPr lang="it-IT" sz="2000" dirty="0" smtClean="0">
                <a:solidFill>
                  <a:schemeClr val="tx1"/>
                </a:solidFill>
              </a:rPr>
              <a:t>si aggiunge il dibattito riguardante il possibile sfruttamento che si cela dietro alle donne in difficoltà economica che decidono di diventare madri surrogate solo per ottenere un compenso in denaro. </a:t>
            </a:r>
          </a:p>
          <a:p>
            <a:pPr algn="just" fontAlgn="base"/>
            <a:r>
              <a:rPr lang="it-IT" sz="2000" b="1" dirty="0" smtClean="0">
                <a:solidFill>
                  <a:srgbClr val="FF0000"/>
                </a:solidFill>
              </a:rPr>
              <a:t>Bisogna tuttavia ricordare </a:t>
            </a:r>
            <a:r>
              <a:rPr lang="it-IT" sz="2000" dirty="0" smtClean="0">
                <a:solidFill>
                  <a:schemeClr val="tx1"/>
                </a:solidFill>
              </a:rPr>
              <a:t>che, generalmente, negli Stati in cui la maternità surrogata è consentita, le leggi che regolamentano questo tipo di pratica vengono formulate in modo tale da evitare o comunque contrastare il più possibile il fenomeno dello sfruttamento, cercando di tutelare al massimo i diritti e la dignità della madre surrogata, così come i diritti del neonato e dei genitori designati.</a:t>
            </a:r>
            <a:endParaRPr lang="it-IT" sz="2000" dirty="0">
              <a:solidFill>
                <a:schemeClr val="tx1"/>
              </a:solidFill>
            </a:endParaRPr>
          </a:p>
        </p:txBody>
      </p:sp>
      <p:sp>
        <p:nvSpPr>
          <p:cNvPr id="5" name="Segnaposto data 4"/>
          <p:cNvSpPr>
            <a:spLocks noGrp="1"/>
          </p:cNvSpPr>
          <p:nvPr>
            <p:ph type="dt" sz="half" idx="10"/>
          </p:nvPr>
        </p:nvSpPr>
        <p:spPr/>
        <p:txBody>
          <a:bodyPr/>
          <a:lstStyle/>
          <a:p>
            <a:fld id="{F52B5853-EF1E-4F3F-9E7E-9EA1A4B1CC9B}"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7</a:t>
            </a:fld>
            <a:endParaRPr lang="it-IT"/>
          </a:p>
        </p:txBody>
      </p:sp>
      <p:sp>
        <p:nvSpPr>
          <p:cNvPr id="9" name="CasellaDiTesto 8"/>
          <p:cNvSpPr txBox="1"/>
          <p:nvPr/>
        </p:nvSpPr>
        <p:spPr>
          <a:xfrm>
            <a:off x="971600" y="980728"/>
            <a:ext cx="7200800" cy="461665"/>
          </a:xfrm>
          <a:prstGeom prst="rect">
            <a:avLst/>
          </a:prstGeom>
          <a:noFill/>
        </p:spPr>
        <p:txBody>
          <a:bodyPr wrap="square" rtlCol="0">
            <a:spAutoFit/>
          </a:bodyPr>
          <a:lstStyle/>
          <a:p>
            <a:pPr algn="ctr" fontAlgn="base"/>
            <a:r>
              <a:rPr lang="it-IT" sz="2400" b="1" dirty="0" smtClean="0">
                <a:solidFill>
                  <a:srgbClr val="0070C0"/>
                </a:solidFill>
              </a:rPr>
              <a:t>Aspetti Morali e Controversie della maternità surrogata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2664296"/>
          </a:xfrm>
          <a:solidFill>
            <a:schemeClr val="tx2">
              <a:lumMod val="20000"/>
              <a:lumOff val="80000"/>
            </a:schemeClr>
          </a:solidFill>
          <a:ln w="25400">
            <a:solidFill>
              <a:schemeClr val="accent1"/>
            </a:solidFill>
          </a:ln>
        </p:spPr>
        <p:txBody>
          <a:bodyPr>
            <a:noAutofit/>
          </a:bodyPr>
          <a:lstStyle/>
          <a:p>
            <a:pPr algn="just" fontAlgn="base"/>
            <a:r>
              <a:rPr lang="it-IT" sz="2000" b="1" dirty="0">
                <a:solidFill>
                  <a:srgbClr val="FF0000"/>
                </a:solidFill>
              </a:rPr>
              <a:t>La mancata gravidanza genera vergogna</a:t>
            </a:r>
            <a:r>
              <a:rPr lang="it-IT" sz="2000" dirty="0">
                <a:solidFill>
                  <a:schemeClr val="tx1"/>
                </a:solidFill>
              </a:rPr>
              <a:t>, pudore, difficoltà a parlarne con qualcuno, tanto che sono nati forum appositi per confrontarsi con altre donne “simili</a:t>
            </a:r>
            <a:r>
              <a:rPr lang="it-IT" sz="2000" dirty="0" smtClean="0">
                <a:solidFill>
                  <a:schemeClr val="tx1"/>
                </a:solidFill>
              </a:rPr>
              <a:t>”.</a:t>
            </a:r>
          </a:p>
          <a:p>
            <a:pPr algn="just" fontAlgn="base"/>
            <a:r>
              <a:rPr lang="it-IT" sz="2000" b="1" dirty="0" smtClean="0">
                <a:solidFill>
                  <a:srgbClr val="FF0000"/>
                </a:solidFill>
              </a:rPr>
              <a:t>E </a:t>
            </a:r>
            <a:r>
              <a:rPr lang="it-IT" sz="2000" b="1" dirty="0">
                <a:solidFill>
                  <a:srgbClr val="FF0000"/>
                </a:solidFill>
              </a:rPr>
              <a:t>ci sono figli cercati per tutta la vita</a:t>
            </a:r>
            <a:r>
              <a:rPr lang="it-IT" sz="2000" dirty="0">
                <a:solidFill>
                  <a:schemeClr val="tx1"/>
                </a:solidFill>
              </a:rPr>
              <a:t>, tanto che non è più così raro sentire racconti di mamme a 50 anni con l'aiuto della medicina</a:t>
            </a:r>
            <a:r>
              <a:rPr lang="it-IT" sz="2000" dirty="0" smtClean="0">
                <a:solidFill>
                  <a:schemeClr val="tx1"/>
                </a:solidFill>
              </a:rPr>
              <a:t>.</a:t>
            </a:r>
          </a:p>
          <a:p>
            <a:pPr algn="just" fontAlgn="base"/>
            <a:r>
              <a:rPr lang="it-IT" sz="2000" b="1" dirty="0" smtClean="0">
                <a:solidFill>
                  <a:srgbClr val="FF0000"/>
                </a:solidFill>
              </a:rPr>
              <a:t>Quando </a:t>
            </a:r>
            <a:r>
              <a:rPr lang="it-IT" sz="2000" b="1" dirty="0">
                <a:solidFill>
                  <a:srgbClr val="FF0000"/>
                </a:solidFill>
              </a:rPr>
              <a:t>però</a:t>
            </a:r>
            <a:r>
              <a:rPr lang="it-IT" sz="2000" dirty="0">
                <a:solidFill>
                  <a:schemeClr val="tx1"/>
                </a:solidFill>
              </a:rPr>
              <a:t>, anche dopo aver tentato il tutto e per tutto, non si riesce a coronare il sogno di maternità, il peso del difetto si rovescia addosso e lascia un segno che per molte potrebbe essere indelebile.</a:t>
            </a:r>
          </a:p>
        </p:txBody>
      </p:sp>
      <p:sp>
        <p:nvSpPr>
          <p:cNvPr id="5" name="Segnaposto data 4"/>
          <p:cNvSpPr>
            <a:spLocks noGrp="1"/>
          </p:cNvSpPr>
          <p:nvPr>
            <p:ph type="dt" sz="half" idx="10"/>
          </p:nvPr>
        </p:nvSpPr>
        <p:spPr/>
        <p:txBody>
          <a:bodyPr/>
          <a:lstStyle/>
          <a:p>
            <a:fld id="{4B35EEC8-7EA8-4E0A-8675-7A4C137C2642}"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8</a:t>
            </a:fld>
            <a:endParaRPr lang="it-IT"/>
          </a:p>
        </p:txBody>
      </p:sp>
      <p:sp>
        <p:nvSpPr>
          <p:cNvPr id="9" name="CasellaDiTesto 8"/>
          <p:cNvSpPr txBox="1"/>
          <p:nvPr/>
        </p:nvSpPr>
        <p:spPr>
          <a:xfrm>
            <a:off x="971600" y="980728"/>
            <a:ext cx="7200800" cy="461665"/>
          </a:xfrm>
          <a:prstGeom prst="rect">
            <a:avLst/>
          </a:prstGeom>
          <a:noFill/>
        </p:spPr>
        <p:txBody>
          <a:bodyPr wrap="square" rtlCol="0">
            <a:spAutoFit/>
          </a:bodyPr>
          <a:lstStyle/>
          <a:p>
            <a:pPr algn="ctr" fontAlgn="base"/>
            <a:r>
              <a:rPr lang="it-IT" sz="2400" b="1" dirty="0" smtClean="0">
                <a:solidFill>
                  <a:srgbClr val="0070C0"/>
                </a:solidFill>
              </a:rPr>
              <a:t>Mamme anche a 50 anni con la PMA</a:t>
            </a:r>
          </a:p>
        </p:txBody>
      </p:sp>
      <p:pic>
        <p:nvPicPr>
          <p:cNvPr id="6146" name="Picture 2" descr="C:\Users\Master\Desktop\Raccolta foto\foto PPT\Maternità\f12.jpg"/>
          <p:cNvPicPr>
            <a:picLocks noChangeAspect="1" noChangeArrowheads="1"/>
          </p:cNvPicPr>
          <p:nvPr/>
        </p:nvPicPr>
        <p:blipFill>
          <a:blip r:embed="rId2" cstate="print"/>
          <a:srcRect/>
          <a:stretch>
            <a:fillRect/>
          </a:stretch>
        </p:blipFill>
        <p:spPr bwMode="auto">
          <a:xfrm>
            <a:off x="1475656" y="4365104"/>
            <a:ext cx="6286809" cy="201622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heel(4)">
                                      <p:cBhvr>
                                        <p:cTn id="14" dur="2000"/>
                                        <p:tgtEl>
                                          <p:spTgt spid="6146"/>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260649"/>
            <a:ext cx="7200800" cy="648072"/>
          </a:xfrm>
        </p:spPr>
        <p:txBody>
          <a:bodyPr>
            <a:noAutofit/>
          </a:bodyPr>
          <a:lstStyle/>
          <a:p>
            <a:r>
              <a:rPr lang="it-IT" b="1" dirty="0" smtClean="0">
                <a:solidFill>
                  <a:srgbClr val="FF0000"/>
                </a:solidFill>
              </a:rPr>
              <a:t>Un figlio a tutti i costi?</a:t>
            </a:r>
            <a:endParaRPr lang="it-IT" b="1" dirty="0">
              <a:solidFill>
                <a:srgbClr val="FF0000"/>
              </a:solidFill>
            </a:endParaRPr>
          </a:p>
        </p:txBody>
      </p:sp>
      <p:sp>
        <p:nvSpPr>
          <p:cNvPr id="3" name="Sottotitolo 2"/>
          <p:cNvSpPr>
            <a:spLocks noGrp="1"/>
          </p:cNvSpPr>
          <p:nvPr>
            <p:ph type="subTitle" idx="1"/>
          </p:nvPr>
        </p:nvSpPr>
        <p:spPr>
          <a:xfrm>
            <a:off x="251520" y="1556792"/>
            <a:ext cx="8640960" cy="4608512"/>
          </a:xfrm>
          <a:solidFill>
            <a:schemeClr val="tx2">
              <a:lumMod val="20000"/>
              <a:lumOff val="80000"/>
            </a:schemeClr>
          </a:solidFill>
          <a:ln w="25400">
            <a:solidFill>
              <a:schemeClr val="accent1"/>
            </a:solidFill>
          </a:ln>
        </p:spPr>
        <p:txBody>
          <a:bodyPr>
            <a:noAutofit/>
          </a:bodyPr>
          <a:lstStyle/>
          <a:p>
            <a:pPr algn="just" fontAlgn="base"/>
            <a:r>
              <a:rPr lang="it-IT" sz="1800" b="1" dirty="0" smtClean="0">
                <a:solidFill>
                  <a:schemeClr val="tx1"/>
                </a:solidFill>
              </a:rPr>
              <a:t>•  </a:t>
            </a:r>
            <a:r>
              <a:rPr lang="it-IT" sz="1800" dirty="0" smtClean="0">
                <a:solidFill>
                  <a:schemeClr val="tx1"/>
                </a:solidFill>
              </a:rPr>
              <a:t> </a:t>
            </a:r>
            <a:r>
              <a:rPr lang="it-IT" sz="1800" dirty="0" smtClean="0">
                <a:solidFill>
                  <a:srgbClr val="FF0000"/>
                </a:solidFill>
              </a:rPr>
              <a:t>età dei donatori: </a:t>
            </a:r>
            <a:r>
              <a:rPr lang="it-IT" sz="1800" dirty="0" smtClean="0">
                <a:solidFill>
                  <a:schemeClr val="tx1"/>
                </a:solidFill>
              </a:rPr>
              <a:t>per gli uomini un’età compresa tra i 18 e i 40; per le donne 20–35 anni;</a:t>
            </a:r>
          </a:p>
          <a:p>
            <a:pPr marL="269875" indent="-269875"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esami di screening dei donatori completi </a:t>
            </a:r>
            <a:r>
              <a:rPr lang="it-IT" sz="1800" dirty="0" smtClean="0">
                <a:solidFill>
                  <a:schemeClr val="tx1"/>
                </a:solidFill>
              </a:rPr>
              <a:t>a massima tutela dei riceventi (che comprendono un anamnesi clinica, psicologica e genetica, esami </a:t>
            </a:r>
            <a:r>
              <a:rPr lang="it-IT" sz="1800" dirty="0" err="1" smtClean="0">
                <a:solidFill>
                  <a:schemeClr val="tx1"/>
                </a:solidFill>
              </a:rPr>
              <a:t>infettivologici</a:t>
            </a:r>
            <a:r>
              <a:rPr lang="it-IT" sz="1800" dirty="0" smtClean="0">
                <a:solidFill>
                  <a:schemeClr val="tx1"/>
                </a:solidFill>
              </a:rPr>
              <a:t> e genetici);</a:t>
            </a:r>
          </a:p>
          <a:p>
            <a:pPr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la donazione </a:t>
            </a:r>
            <a:r>
              <a:rPr lang="it-IT" sz="1800" dirty="0" smtClean="0">
                <a:solidFill>
                  <a:schemeClr val="tx1"/>
                </a:solidFill>
              </a:rPr>
              <a:t>deve essere </a:t>
            </a:r>
            <a:r>
              <a:rPr lang="it-IT" sz="1800" b="1" dirty="0" smtClean="0">
                <a:solidFill>
                  <a:schemeClr val="tx1"/>
                </a:solidFill>
              </a:rPr>
              <a:t>gratuita e volontaria</a:t>
            </a:r>
            <a:r>
              <a:rPr lang="it-IT" sz="1800" dirty="0" smtClean="0">
                <a:solidFill>
                  <a:schemeClr val="tx1"/>
                </a:solidFill>
              </a:rPr>
              <a:t>;</a:t>
            </a:r>
          </a:p>
          <a:p>
            <a:pPr marL="269875" indent="-269875"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rispetto della somiglianza tra genitori e figli</a:t>
            </a:r>
            <a:r>
              <a:rPr lang="it-IT" sz="1800" dirty="0" smtClean="0">
                <a:solidFill>
                  <a:schemeClr val="tx1"/>
                </a:solidFill>
              </a:rPr>
              <a:t>. Il Centro di PMA dovrà garantire nei limiti del possibile la compatibilità delle principali caratteristiche fenotipiche del donatore con quelle della coppia ricevente (colore della pelle, occhi e capelli, gruppo sanguigno);</a:t>
            </a:r>
          </a:p>
          <a:p>
            <a:pPr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dieci</a:t>
            </a:r>
            <a:r>
              <a:rPr lang="it-IT" sz="1800" dirty="0" smtClean="0">
                <a:solidFill>
                  <a:schemeClr val="tx1"/>
                </a:solidFill>
              </a:rPr>
              <a:t>, il numero massimo di figli da ciascun donatore;</a:t>
            </a:r>
          </a:p>
          <a:p>
            <a:pPr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  registri regionali </a:t>
            </a:r>
            <a:r>
              <a:rPr lang="it-IT" sz="1800" dirty="0" smtClean="0">
                <a:solidFill>
                  <a:schemeClr val="tx1"/>
                </a:solidFill>
              </a:rPr>
              <a:t>dei donatori in attesa di quello centrale;</a:t>
            </a:r>
          </a:p>
          <a:p>
            <a:pPr marL="269875" indent="-269875"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anonimato del donatore</a:t>
            </a:r>
            <a:r>
              <a:rPr lang="it-IT" sz="1800" dirty="0" smtClean="0">
                <a:solidFill>
                  <a:schemeClr val="tx1"/>
                </a:solidFill>
              </a:rPr>
              <a:t>. Solo in casi straordinari i suoi dati potranno essere conosciuti dal personale sanitario;</a:t>
            </a:r>
          </a:p>
          <a:p>
            <a:pPr marL="269875" indent="-269875" algn="just" fontAlgn="base"/>
            <a:r>
              <a:rPr lang="it-IT" sz="1800" b="1" dirty="0" smtClean="0">
                <a:solidFill>
                  <a:schemeClr val="tx1"/>
                </a:solidFill>
              </a:rPr>
              <a:t>•</a:t>
            </a:r>
            <a:r>
              <a:rPr lang="it-IT" sz="1800" dirty="0" smtClean="0">
                <a:solidFill>
                  <a:schemeClr val="tx1"/>
                </a:solidFill>
              </a:rPr>
              <a:t>  </a:t>
            </a:r>
            <a:r>
              <a:rPr lang="it-IT" sz="1800" dirty="0" smtClean="0">
                <a:solidFill>
                  <a:srgbClr val="FF0000"/>
                </a:solidFill>
              </a:rPr>
              <a:t>diritto del bambino </a:t>
            </a:r>
            <a:r>
              <a:rPr lang="it-IT" sz="1800" dirty="0" smtClean="0">
                <a:solidFill>
                  <a:schemeClr val="tx1"/>
                </a:solidFill>
              </a:rPr>
              <a:t>a poter risalire alle sue origini, usando come modello la legge sulle adozioni. Se, quindi, i donatori accettano di rivelare la loro identità, i nati con eterologa, compiuti i 25 anni, potranno conoscerla.</a:t>
            </a:r>
            <a:endParaRPr lang="it-IT" sz="1800" dirty="0">
              <a:solidFill>
                <a:schemeClr val="tx1"/>
              </a:solidFill>
            </a:endParaRPr>
          </a:p>
        </p:txBody>
      </p:sp>
      <p:sp>
        <p:nvSpPr>
          <p:cNvPr id="5" name="Segnaposto data 4"/>
          <p:cNvSpPr>
            <a:spLocks noGrp="1"/>
          </p:cNvSpPr>
          <p:nvPr>
            <p:ph type="dt" sz="half" idx="10"/>
          </p:nvPr>
        </p:nvSpPr>
        <p:spPr/>
        <p:txBody>
          <a:bodyPr/>
          <a:lstStyle/>
          <a:p>
            <a:fld id="{19833DF9-4FD6-478C-812C-EAA369E8E1FA}" type="datetime1">
              <a:rPr lang="it-IT" smtClean="0"/>
              <a:pPr/>
              <a:t>02/05/2020</a:t>
            </a:fld>
            <a:endParaRPr lang="it-IT"/>
          </a:p>
        </p:txBody>
      </p:sp>
      <p:sp>
        <p:nvSpPr>
          <p:cNvPr id="6" name="Segnaposto numero diapositiva 5"/>
          <p:cNvSpPr>
            <a:spLocks noGrp="1"/>
          </p:cNvSpPr>
          <p:nvPr>
            <p:ph type="sldNum" sz="quarter" idx="12"/>
          </p:nvPr>
        </p:nvSpPr>
        <p:spPr/>
        <p:txBody>
          <a:bodyPr/>
          <a:lstStyle/>
          <a:p>
            <a:fld id="{1793578E-11B8-46B1-8307-FB11D1A26F9B}" type="slidenum">
              <a:rPr lang="it-IT" smtClean="0"/>
              <a:pPr/>
              <a:t>9</a:t>
            </a:fld>
            <a:endParaRPr lang="it-IT"/>
          </a:p>
        </p:txBody>
      </p:sp>
      <p:sp>
        <p:nvSpPr>
          <p:cNvPr id="9" name="CasellaDiTesto 8"/>
          <p:cNvSpPr txBox="1"/>
          <p:nvPr/>
        </p:nvSpPr>
        <p:spPr>
          <a:xfrm>
            <a:off x="251520" y="980728"/>
            <a:ext cx="8640960" cy="461665"/>
          </a:xfrm>
          <a:prstGeom prst="rect">
            <a:avLst/>
          </a:prstGeom>
          <a:noFill/>
        </p:spPr>
        <p:txBody>
          <a:bodyPr wrap="square" rtlCol="0">
            <a:spAutoFit/>
          </a:bodyPr>
          <a:lstStyle/>
          <a:p>
            <a:pPr algn="ctr"/>
            <a:r>
              <a:rPr lang="it-IT" sz="2400" b="1" dirty="0" smtClean="0">
                <a:solidFill>
                  <a:srgbClr val="0070C0"/>
                </a:solidFill>
              </a:rPr>
              <a:t>Le principali regole per i Centri di PMA italiani: </a:t>
            </a:r>
            <a:endParaRPr lang="it-IT" sz="24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TotalTime>
  <Words>2497</Words>
  <Application>Microsoft Office PowerPoint</Application>
  <PresentationFormat>Presentazione su schermo (4:3)</PresentationFormat>
  <Paragraphs>181</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lpstr>Un figlio a tutti i costi?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 figlio a tutti i costi?</dc:title>
  <dc:creator>Francesco Cannizzaro</dc:creator>
  <cp:lastModifiedBy>Master</cp:lastModifiedBy>
  <cp:revision>35</cp:revision>
  <dcterms:created xsi:type="dcterms:W3CDTF">2019-11-13T17:23:41Z</dcterms:created>
  <dcterms:modified xsi:type="dcterms:W3CDTF">2020-05-02T10:45:40Z</dcterms:modified>
</cp:coreProperties>
</file>